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50"/>
  </p:notesMasterIdLst>
  <p:sldIdLst>
    <p:sldId id="524" r:id="rId2"/>
    <p:sldId id="664" r:id="rId3"/>
    <p:sldId id="622" r:id="rId4"/>
    <p:sldId id="707" r:id="rId5"/>
    <p:sldId id="708" r:id="rId6"/>
    <p:sldId id="710" r:id="rId7"/>
    <p:sldId id="711" r:id="rId8"/>
    <p:sldId id="712" r:id="rId9"/>
    <p:sldId id="713" r:id="rId10"/>
    <p:sldId id="624" r:id="rId11"/>
    <p:sldId id="709" r:id="rId12"/>
    <p:sldId id="714" r:id="rId13"/>
    <p:sldId id="717" r:id="rId14"/>
    <p:sldId id="706" r:id="rId15"/>
    <p:sldId id="718" r:id="rId16"/>
    <p:sldId id="719" r:id="rId17"/>
    <p:sldId id="720" r:id="rId18"/>
    <p:sldId id="722" r:id="rId19"/>
    <p:sldId id="627" r:id="rId20"/>
    <p:sldId id="629" r:id="rId21"/>
    <p:sldId id="630" r:id="rId22"/>
    <p:sldId id="534" r:id="rId23"/>
    <p:sldId id="536" r:id="rId24"/>
    <p:sldId id="538" r:id="rId25"/>
    <p:sldId id="541" r:id="rId26"/>
    <p:sldId id="721" r:id="rId27"/>
    <p:sldId id="723" r:id="rId28"/>
    <p:sldId id="724" r:id="rId29"/>
    <p:sldId id="725" r:id="rId30"/>
    <p:sldId id="726" r:id="rId31"/>
    <p:sldId id="548" r:id="rId32"/>
    <p:sldId id="549" r:id="rId33"/>
    <p:sldId id="550" r:id="rId34"/>
    <p:sldId id="551" r:id="rId35"/>
    <p:sldId id="553" r:id="rId36"/>
    <p:sldId id="633" r:id="rId37"/>
    <p:sldId id="596" r:id="rId38"/>
    <p:sldId id="599" r:id="rId39"/>
    <p:sldId id="601" r:id="rId40"/>
    <p:sldId id="602" r:id="rId41"/>
    <p:sldId id="603" r:id="rId42"/>
    <p:sldId id="729" r:id="rId43"/>
    <p:sldId id="728" r:id="rId44"/>
    <p:sldId id="705" r:id="rId45"/>
    <p:sldId id="573" r:id="rId46"/>
    <p:sldId id="635" r:id="rId47"/>
    <p:sldId id="581" r:id="rId48"/>
    <p:sldId id="578" r:id="rId4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FF00"/>
    <a:srgbClr val="993300"/>
    <a:srgbClr val="CC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6" autoAdjust="0"/>
    <p:restoredTop sz="94720" autoAdjust="0"/>
  </p:normalViewPr>
  <p:slideViewPr>
    <p:cSldViewPr>
      <p:cViewPr>
        <p:scale>
          <a:sx n="68" d="100"/>
          <a:sy n="68" d="100"/>
        </p:scale>
        <p:origin x="-1524" y="-78"/>
      </p:cViewPr>
      <p:guideLst>
        <p:guide orient="horz" pos="2279"/>
        <p:guide pos="2928"/>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ED82FB6-B332-45E2-9859-31F99DCE3067}" type="doc">
      <dgm:prSet loTypeId="urn:microsoft.com/office/officeart/2005/8/layout/vList2#2" loCatId="list" qsTypeId="urn:microsoft.com/office/officeart/2005/8/quickstyle/simple1#2" qsCatId="simple" csTypeId="urn:microsoft.com/office/officeart/2005/8/colors/colorful1#2" csCatId="colorful" phldr="1"/>
      <dgm:spPr/>
      <dgm:t>
        <a:bodyPr/>
        <a:lstStyle/>
        <a:p>
          <a:endParaRPr lang="zh-CN" altLang="en-US"/>
        </a:p>
      </dgm:t>
    </dgm:pt>
    <dgm:pt modelId="{4C012AC6-8EDC-4CC1-8396-8D23544B4BB8}">
      <dgm:prSet phldrT="[文本]" custT="1"/>
      <dgm:spPr/>
      <dgm:t>
        <a:bodyPr/>
        <a:lstStyle/>
        <a:p>
          <a:r>
            <a:rPr lang="zh-CN" altLang="en-US" sz="2400" dirty="0" smtClean="0"/>
            <a:t>定义：根据搜索微博用户关键词与微博其他用户之间的关联度给出一组按照关联度（关系评估模型）由大到小的昵称（</a:t>
          </a:r>
          <a:r>
            <a:rPr lang="en-US" altLang="en-US" sz="2400" dirty="0" smtClean="0"/>
            <a:t>UID</a:t>
          </a:r>
          <a:r>
            <a:rPr lang="zh-CN" altLang="en-US" sz="2400" dirty="0" smtClean="0"/>
            <a:t>）序列。关键词和搜索结果昵称（</a:t>
          </a:r>
          <a:r>
            <a:rPr lang="en-US" altLang="en-US" sz="2400" dirty="0" smtClean="0"/>
            <a:t>UID</a:t>
          </a:r>
          <a:r>
            <a:rPr lang="zh-CN" altLang="en-US" sz="2400" dirty="0" smtClean="0"/>
            <a:t>）之间的联系以及搜索结果昵称（</a:t>
          </a:r>
          <a:r>
            <a:rPr lang="en-US" altLang="en-US" sz="2400" dirty="0" smtClean="0"/>
            <a:t>UID</a:t>
          </a:r>
          <a:r>
            <a:rPr lang="zh-CN" altLang="en-US" sz="2400" dirty="0" smtClean="0"/>
            <a:t>）之间的相互联系织成了一张“关系网”，它蕴含了更丰富更立体的信息。微博关系搜索的“关系图”功能恰恰是为呈现二维“微博关系网”而做出的全新尝试；</a:t>
          </a:r>
          <a:endParaRPr lang="zh-CN" altLang="en-US" sz="2400" dirty="0"/>
        </a:p>
      </dgm:t>
    </dgm:pt>
    <dgm:pt modelId="{8431082C-B205-4CF1-B7A6-15EEEE6E35DF}" type="parTrans" cxnId="{7212C7DE-980C-4890-9684-7DAEF188A5B2}">
      <dgm:prSet/>
      <dgm:spPr/>
      <dgm:t>
        <a:bodyPr/>
        <a:lstStyle/>
        <a:p>
          <a:endParaRPr lang="zh-CN" altLang="en-US"/>
        </a:p>
      </dgm:t>
    </dgm:pt>
    <dgm:pt modelId="{9A32303C-AE1B-4E89-82F8-89ACCEA74642}" type="sibTrans" cxnId="{7212C7DE-980C-4890-9684-7DAEF188A5B2}">
      <dgm:prSet/>
      <dgm:spPr/>
      <dgm:t>
        <a:bodyPr/>
        <a:lstStyle/>
        <a:p>
          <a:endParaRPr lang="zh-CN" altLang="en-US"/>
        </a:p>
      </dgm:t>
    </dgm:pt>
    <dgm:pt modelId="{8E421893-5BB7-4528-9521-DAE6B70F5831}">
      <dgm:prSet phldrT="[文本]" custT="1"/>
      <dgm:spPr/>
      <dgm:t>
        <a:bodyPr/>
        <a:lstStyle/>
        <a:p>
          <a:r>
            <a:rPr lang="zh-CN" altLang="en-US" sz="2000" b="1" dirty="0" smtClean="0">
              <a:latin typeface="宋体" panose="02010600030101010101" pitchFamily="2" charset="-122"/>
              <a:ea typeface="宋体" panose="02010600030101010101" pitchFamily="2" charset="-122"/>
            </a:rPr>
            <a:t>微博关系搜索</a:t>
          </a:r>
          <a:endParaRPr lang="zh-CN" altLang="en-US" sz="2000" b="1" dirty="0">
            <a:latin typeface="宋体" panose="02010600030101010101" pitchFamily="2" charset="-122"/>
            <a:ea typeface="宋体" panose="02010600030101010101" pitchFamily="2" charset="-122"/>
          </a:endParaRPr>
        </a:p>
      </dgm:t>
    </dgm:pt>
    <dgm:pt modelId="{BFB9B4A8-478C-460B-A43B-4AAD8D8FF082}" type="sibTrans" cxnId="{8F90A7A9-427F-4F29-B4A8-965DD7833C59}">
      <dgm:prSet/>
      <dgm:spPr/>
      <dgm:t>
        <a:bodyPr/>
        <a:lstStyle/>
        <a:p>
          <a:endParaRPr lang="zh-CN" altLang="en-US"/>
        </a:p>
      </dgm:t>
    </dgm:pt>
    <dgm:pt modelId="{09350843-8E47-4DC7-B0FF-92F42FEED504}" type="parTrans" cxnId="{8F90A7A9-427F-4F29-B4A8-965DD7833C59}">
      <dgm:prSet/>
      <dgm:spPr/>
      <dgm:t>
        <a:bodyPr/>
        <a:lstStyle/>
        <a:p>
          <a:endParaRPr lang="zh-CN" altLang="en-US"/>
        </a:p>
      </dgm:t>
    </dgm:pt>
    <dgm:pt modelId="{526764A2-7EB7-4812-BAD7-77FDC80F6360}">
      <dgm:prSet phldrT="[文本]" custT="1"/>
      <dgm:spPr/>
      <dgm:t>
        <a:bodyPr/>
        <a:lstStyle/>
        <a:p>
          <a:r>
            <a:rPr lang="zh-CN" altLang="en-US" sz="2400" dirty="0" smtClean="0"/>
            <a:t>关系强度：关系图还根据微博用户之间的关联度计算出每一个昵称（</a:t>
          </a:r>
          <a:r>
            <a:rPr lang="en-US" altLang="en-US" sz="2400" dirty="0" smtClean="0"/>
            <a:t>UID</a:t>
          </a:r>
          <a:r>
            <a:rPr lang="zh-CN" altLang="en-US" sz="2400" dirty="0" smtClean="0"/>
            <a:t>）的摆放位置；然后用连接两个昵称（</a:t>
          </a:r>
          <a:r>
            <a:rPr lang="en-US" altLang="en-US" sz="2400" dirty="0" smtClean="0"/>
            <a:t>UID</a:t>
          </a:r>
          <a:r>
            <a:rPr lang="zh-CN" altLang="en-US" sz="2400" dirty="0" smtClean="0"/>
            <a:t>）的一根细线表征它们之间所存在的联系。关系图在位置摆放的计算过程中尽可能的使关系紧密的昵称（</a:t>
          </a:r>
          <a:r>
            <a:rPr lang="en-US" altLang="en-US" sz="2400" dirty="0" smtClean="0"/>
            <a:t>UID</a:t>
          </a:r>
          <a:r>
            <a:rPr lang="zh-CN" altLang="en-US" sz="2400" dirty="0" smtClean="0"/>
            <a:t>）被放置在邻近的位置，但是并不能严格保证邻近即关系紧密，但连线粗细可以严格保证关系强弱；</a:t>
          </a:r>
          <a:endParaRPr lang="zh-CN" altLang="en-US" sz="2400" dirty="0"/>
        </a:p>
      </dgm:t>
    </dgm:pt>
    <dgm:pt modelId="{D2A74C10-8910-4F22-A0BD-1F3E7ECCAFBE}" type="parTrans" cxnId="{600E9183-627F-4082-8D25-D9337F450DAE}">
      <dgm:prSet/>
      <dgm:spPr/>
      <dgm:t>
        <a:bodyPr/>
        <a:lstStyle/>
        <a:p>
          <a:endParaRPr lang="zh-CN" altLang="en-US"/>
        </a:p>
      </dgm:t>
    </dgm:pt>
    <dgm:pt modelId="{71702C5E-C2D8-4677-8328-3211E3390CEC}" type="sibTrans" cxnId="{600E9183-627F-4082-8D25-D9337F450DAE}">
      <dgm:prSet/>
      <dgm:spPr/>
      <dgm:t>
        <a:bodyPr/>
        <a:lstStyle/>
        <a:p>
          <a:endParaRPr lang="zh-CN" altLang="en-US"/>
        </a:p>
      </dgm:t>
    </dgm:pt>
    <dgm:pt modelId="{1F238116-888C-489F-A1D9-08D012437830}">
      <dgm:prSet phldrT="[文本]" custT="1"/>
      <dgm:spPr/>
      <dgm:t>
        <a:bodyPr/>
        <a:lstStyle/>
        <a:p>
          <a:endParaRPr lang="zh-CN" altLang="en-US" sz="2400" dirty="0"/>
        </a:p>
      </dgm:t>
    </dgm:pt>
    <dgm:pt modelId="{3866DC24-1DC4-4B55-A07A-F6F5BE5450A6}" type="parTrans" cxnId="{CB50B51E-3BC9-469F-96D5-1750C5D4EC3F}">
      <dgm:prSet/>
      <dgm:spPr/>
      <dgm:t>
        <a:bodyPr/>
        <a:lstStyle/>
        <a:p>
          <a:endParaRPr lang="zh-CN" altLang="en-US"/>
        </a:p>
      </dgm:t>
    </dgm:pt>
    <dgm:pt modelId="{F06FD2C9-A8C6-4E5D-BE78-E687BCA2372A}" type="sibTrans" cxnId="{CB50B51E-3BC9-469F-96D5-1750C5D4EC3F}">
      <dgm:prSet/>
      <dgm:spPr/>
      <dgm:t>
        <a:bodyPr/>
        <a:lstStyle/>
        <a:p>
          <a:endParaRPr lang="zh-CN" altLang="en-US"/>
        </a:p>
      </dgm:t>
    </dgm:pt>
    <dgm:pt modelId="{C2470445-8393-487A-8F37-302F1D40B2E4}">
      <dgm:prSet phldrT="[文本]" custT="1"/>
      <dgm:spPr/>
      <dgm:t>
        <a:bodyPr/>
        <a:lstStyle/>
        <a:p>
          <a:r>
            <a:rPr lang="zh-CN" altLang="en-US" sz="2400" dirty="0" smtClean="0"/>
            <a:t>展示类型：</a:t>
          </a:r>
          <a:r>
            <a:rPr lang="en-US" altLang="en-US" sz="2400" dirty="0" smtClean="0"/>
            <a:t>1</a:t>
          </a:r>
          <a:r>
            <a:rPr lang="zh-CN" altLang="en-US" sz="2400" dirty="0" smtClean="0"/>
            <a:t>层关系图，</a:t>
          </a:r>
          <a:r>
            <a:rPr lang="en-US" altLang="en-US" sz="2400" dirty="0" smtClean="0"/>
            <a:t>K</a:t>
          </a:r>
          <a:r>
            <a:rPr lang="zh-CN" altLang="en-US" sz="2400" dirty="0" smtClean="0"/>
            <a:t>层关系完全图，</a:t>
          </a:r>
          <a:r>
            <a:rPr lang="en-US" altLang="en-US" sz="2400" dirty="0" smtClean="0"/>
            <a:t>K</a:t>
          </a:r>
          <a:r>
            <a:rPr lang="zh-CN" altLang="en-US" sz="2400" dirty="0" smtClean="0"/>
            <a:t>层关系</a:t>
          </a:r>
          <a:r>
            <a:rPr lang="en-US" altLang="en-US" sz="2400" dirty="0" smtClean="0"/>
            <a:t>DAG</a:t>
          </a:r>
          <a:r>
            <a:rPr lang="zh-CN" altLang="en-US" sz="2400" dirty="0" smtClean="0"/>
            <a:t>图；</a:t>
          </a:r>
          <a:endParaRPr lang="zh-CN" altLang="en-US" sz="2400" dirty="0"/>
        </a:p>
      </dgm:t>
    </dgm:pt>
    <dgm:pt modelId="{D1F86FBD-F42A-47C6-BC75-7CFA9A6096E8}" type="parTrans" cxnId="{459CC049-5C0F-4EC7-A1C1-DDA35B662BB9}">
      <dgm:prSet/>
      <dgm:spPr/>
      <dgm:t>
        <a:bodyPr/>
        <a:lstStyle/>
        <a:p>
          <a:endParaRPr lang="zh-CN" altLang="en-US"/>
        </a:p>
      </dgm:t>
    </dgm:pt>
    <dgm:pt modelId="{0CA4CD89-66F7-42BD-87DA-2CB9893B8437}" type="sibTrans" cxnId="{459CC049-5C0F-4EC7-A1C1-DDA35B662BB9}">
      <dgm:prSet/>
      <dgm:spPr/>
      <dgm:t>
        <a:bodyPr/>
        <a:lstStyle/>
        <a:p>
          <a:endParaRPr lang="zh-CN" altLang="en-US"/>
        </a:p>
      </dgm:t>
    </dgm:pt>
    <dgm:pt modelId="{C9E07374-34C5-4C6A-923C-B873C7D35010}" type="pres">
      <dgm:prSet presAssocID="{4ED82FB6-B332-45E2-9859-31F99DCE3067}" presName="linear" presStyleCnt="0">
        <dgm:presLayoutVars>
          <dgm:animLvl val="lvl"/>
          <dgm:resizeHandles val="exact"/>
        </dgm:presLayoutVars>
      </dgm:prSet>
      <dgm:spPr/>
      <dgm:t>
        <a:bodyPr/>
        <a:lstStyle/>
        <a:p>
          <a:endParaRPr lang="zh-CN" altLang="en-US"/>
        </a:p>
      </dgm:t>
    </dgm:pt>
    <dgm:pt modelId="{DE42E330-D1E4-4A02-B044-375CD84A811E}" type="pres">
      <dgm:prSet presAssocID="{8E421893-5BB7-4528-9521-DAE6B70F5831}" presName="parentText" presStyleLbl="node1" presStyleIdx="0" presStyleCnt="1" custScaleY="60430" custLinFactNeighborY="-58217">
        <dgm:presLayoutVars>
          <dgm:chMax val="0"/>
          <dgm:bulletEnabled val="1"/>
        </dgm:presLayoutVars>
      </dgm:prSet>
      <dgm:spPr/>
      <dgm:t>
        <a:bodyPr/>
        <a:lstStyle/>
        <a:p>
          <a:endParaRPr lang="zh-CN" altLang="en-US"/>
        </a:p>
      </dgm:t>
    </dgm:pt>
    <dgm:pt modelId="{F460CE7A-79D0-468B-A061-D2ADAE32F760}" type="pres">
      <dgm:prSet presAssocID="{8E421893-5BB7-4528-9521-DAE6B70F5831}" presName="childText" presStyleLbl="revTx" presStyleIdx="0" presStyleCnt="1" custScaleY="145444" custLinFactNeighborY="-4063">
        <dgm:presLayoutVars>
          <dgm:bulletEnabled val="1"/>
        </dgm:presLayoutVars>
      </dgm:prSet>
      <dgm:spPr/>
      <dgm:t>
        <a:bodyPr/>
        <a:lstStyle/>
        <a:p>
          <a:endParaRPr lang="zh-CN" altLang="en-US"/>
        </a:p>
      </dgm:t>
    </dgm:pt>
  </dgm:ptLst>
  <dgm:cxnLst>
    <dgm:cxn modelId="{CCF84305-2242-4E3F-AA9C-5DA3327DD543}" type="presOf" srcId="{526764A2-7EB7-4812-BAD7-77FDC80F6360}" destId="{F460CE7A-79D0-468B-A061-D2ADAE32F760}" srcOrd="0" destOrd="1" presId="urn:microsoft.com/office/officeart/2005/8/layout/vList2#2"/>
    <dgm:cxn modelId="{F226D5D3-3D28-4228-B866-5C1E59869898}" type="presOf" srcId="{4C012AC6-8EDC-4CC1-8396-8D23544B4BB8}" destId="{F460CE7A-79D0-468B-A061-D2ADAE32F760}" srcOrd="0" destOrd="0" presId="urn:microsoft.com/office/officeart/2005/8/layout/vList2#2"/>
    <dgm:cxn modelId="{459CC049-5C0F-4EC7-A1C1-DDA35B662BB9}" srcId="{8E421893-5BB7-4528-9521-DAE6B70F5831}" destId="{C2470445-8393-487A-8F37-302F1D40B2E4}" srcOrd="2" destOrd="0" parTransId="{D1F86FBD-F42A-47C6-BC75-7CFA9A6096E8}" sibTransId="{0CA4CD89-66F7-42BD-87DA-2CB9893B8437}"/>
    <dgm:cxn modelId="{7212C7DE-980C-4890-9684-7DAEF188A5B2}" srcId="{8E421893-5BB7-4528-9521-DAE6B70F5831}" destId="{4C012AC6-8EDC-4CC1-8396-8D23544B4BB8}" srcOrd="0" destOrd="0" parTransId="{8431082C-B205-4CF1-B7A6-15EEEE6E35DF}" sibTransId="{9A32303C-AE1B-4E89-82F8-89ACCEA74642}"/>
    <dgm:cxn modelId="{809E8163-7A80-4EB9-BEF5-710877242689}" type="presOf" srcId="{8E421893-5BB7-4528-9521-DAE6B70F5831}" destId="{DE42E330-D1E4-4A02-B044-375CD84A811E}" srcOrd="0" destOrd="0" presId="urn:microsoft.com/office/officeart/2005/8/layout/vList2#2"/>
    <dgm:cxn modelId="{3C2F07CB-349A-465A-8308-C9AF661D72BA}" type="presOf" srcId="{C2470445-8393-487A-8F37-302F1D40B2E4}" destId="{F460CE7A-79D0-468B-A061-D2ADAE32F760}" srcOrd="0" destOrd="2" presId="urn:microsoft.com/office/officeart/2005/8/layout/vList2#2"/>
    <dgm:cxn modelId="{8F90A7A9-427F-4F29-B4A8-965DD7833C59}" srcId="{4ED82FB6-B332-45E2-9859-31F99DCE3067}" destId="{8E421893-5BB7-4528-9521-DAE6B70F5831}" srcOrd="0" destOrd="0" parTransId="{09350843-8E47-4DC7-B0FF-92F42FEED504}" sibTransId="{BFB9B4A8-478C-460B-A43B-4AAD8D8FF082}"/>
    <dgm:cxn modelId="{CB50B51E-3BC9-469F-96D5-1750C5D4EC3F}" srcId="{8E421893-5BB7-4528-9521-DAE6B70F5831}" destId="{1F238116-888C-489F-A1D9-08D012437830}" srcOrd="3" destOrd="0" parTransId="{3866DC24-1DC4-4B55-A07A-F6F5BE5450A6}" sibTransId="{F06FD2C9-A8C6-4E5D-BE78-E687BCA2372A}"/>
    <dgm:cxn modelId="{600E9183-627F-4082-8D25-D9337F450DAE}" srcId="{8E421893-5BB7-4528-9521-DAE6B70F5831}" destId="{526764A2-7EB7-4812-BAD7-77FDC80F6360}" srcOrd="1" destOrd="0" parTransId="{D2A74C10-8910-4F22-A0BD-1F3E7ECCAFBE}" sibTransId="{71702C5E-C2D8-4677-8328-3211E3390CEC}"/>
    <dgm:cxn modelId="{E3B47AB3-9006-42EF-B94D-BFE75FAF29E7}" type="presOf" srcId="{1F238116-888C-489F-A1D9-08D012437830}" destId="{F460CE7A-79D0-468B-A061-D2ADAE32F760}" srcOrd="0" destOrd="3" presId="urn:microsoft.com/office/officeart/2005/8/layout/vList2#2"/>
    <dgm:cxn modelId="{67DC30A0-ABE2-4C4A-9452-DD0DDBCB6835}" type="presOf" srcId="{4ED82FB6-B332-45E2-9859-31F99DCE3067}" destId="{C9E07374-34C5-4C6A-923C-B873C7D35010}" srcOrd="0" destOrd="0" presId="urn:microsoft.com/office/officeart/2005/8/layout/vList2#2"/>
    <dgm:cxn modelId="{C637552E-68E5-4A8E-A434-B48C74BAB2D6}" type="presParOf" srcId="{C9E07374-34C5-4C6A-923C-B873C7D35010}" destId="{DE42E330-D1E4-4A02-B044-375CD84A811E}" srcOrd="0" destOrd="0" presId="urn:microsoft.com/office/officeart/2005/8/layout/vList2#2"/>
    <dgm:cxn modelId="{A2A02EB2-6FBF-4C06-8898-0439C11AE304}" type="presParOf" srcId="{C9E07374-34C5-4C6A-923C-B873C7D35010}" destId="{F460CE7A-79D0-468B-A061-D2ADAE32F760}" srcOrd="1"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2E330-D1E4-4A02-B044-375CD84A811E}">
      <dsp:nvSpPr>
        <dsp:cNvPr id="0" name=""/>
        <dsp:cNvSpPr/>
      </dsp:nvSpPr>
      <dsp:spPr>
        <a:xfrm>
          <a:off x="0" y="0"/>
          <a:ext cx="8991600" cy="28917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宋体" panose="02010600030101010101" pitchFamily="2" charset="-122"/>
              <a:ea typeface="宋体" panose="02010600030101010101" pitchFamily="2" charset="-122"/>
            </a:rPr>
            <a:t>微博关系搜索</a:t>
          </a:r>
          <a:endParaRPr lang="zh-CN" altLang="en-US" sz="2000" b="1" kern="1200" dirty="0">
            <a:latin typeface="宋体" panose="02010600030101010101" pitchFamily="2" charset="-122"/>
            <a:ea typeface="宋体" panose="02010600030101010101" pitchFamily="2" charset="-122"/>
          </a:endParaRPr>
        </a:p>
      </dsp:txBody>
      <dsp:txXfrm>
        <a:off x="14117" y="14117"/>
        <a:ext cx="8963366" cy="260944"/>
      </dsp:txXfrm>
    </dsp:sp>
    <dsp:sp modelId="{F460CE7A-79D0-468B-A061-D2ADAE32F760}">
      <dsp:nvSpPr>
        <dsp:cNvPr id="0" name=""/>
        <dsp:cNvSpPr/>
      </dsp:nvSpPr>
      <dsp:spPr>
        <a:xfrm>
          <a:off x="0" y="270253"/>
          <a:ext cx="8991600" cy="5653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48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smtClean="0"/>
            <a:t>定义：根据搜索微博用户关键词与微博其他用户之间的关联度给出一组按照关联度（关系评估模型）由大到小的昵称（</a:t>
          </a:r>
          <a:r>
            <a:rPr lang="en-US" altLang="en-US" sz="2400" kern="1200" dirty="0" smtClean="0"/>
            <a:t>UID</a:t>
          </a:r>
          <a:r>
            <a:rPr lang="zh-CN" altLang="en-US" sz="2400" kern="1200" dirty="0" smtClean="0"/>
            <a:t>）序列。关键词和搜索结果昵称（</a:t>
          </a:r>
          <a:r>
            <a:rPr lang="en-US" altLang="en-US" sz="2400" kern="1200" dirty="0" smtClean="0"/>
            <a:t>UID</a:t>
          </a:r>
          <a:r>
            <a:rPr lang="zh-CN" altLang="en-US" sz="2400" kern="1200" dirty="0" smtClean="0"/>
            <a:t>）之间的联系以及搜索结果昵称（</a:t>
          </a:r>
          <a:r>
            <a:rPr lang="en-US" altLang="en-US" sz="2400" kern="1200" dirty="0" smtClean="0"/>
            <a:t>UID</a:t>
          </a:r>
          <a:r>
            <a:rPr lang="zh-CN" altLang="en-US" sz="2400" kern="1200" dirty="0" smtClean="0"/>
            <a:t>）之间的相互联系织成了一张“关系网”，它蕴含了更丰富更立体的信息。微博关系搜索的“关系图”功能恰恰是为呈现二维“微博关系网”而做出的全新尝试；</a:t>
          </a:r>
          <a:endParaRPr lang="zh-CN" altLang="en-US" sz="2400" kern="1200" dirty="0"/>
        </a:p>
        <a:p>
          <a:pPr marL="228600" lvl="1" indent="-228600" algn="l" defTabSz="1066800">
            <a:lnSpc>
              <a:spcPct val="90000"/>
            </a:lnSpc>
            <a:spcBef>
              <a:spcPct val="0"/>
            </a:spcBef>
            <a:spcAft>
              <a:spcPct val="20000"/>
            </a:spcAft>
            <a:buChar char="••"/>
          </a:pPr>
          <a:r>
            <a:rPr lang="zh-CN" altLang="en-US" sz="2400" kern="1200" dirty="0" smtClean="0"/>
            <a:t>关系强度：关系图还根据微博用户之间的关联度计算出每一个昵称（</a:t>
          </a:r>
          <a:r>
            <a:rPr lang="en-US" altLang="en-US" sz="2400" kern="1200" dirty="0" smtClean="0"/>
            <a:t>UID</a:t>
          </a:r>
          <a:r>
            <a:rPr lang="zh-CN" altLang="en-US" sz="2400" kern="1200" dirty="0" smtClean="0"/>
            <a:t>）的摆放位置；然后用连接两个昵称（</a:t>
          </a:r>
          <a:r>
            <a:rPr lang="en-US" altLang="en-US" sz="2400" kern="1200" dirty="0" smtClean="0"/>
            <a:t>UID</a:t>
          </a:r>
          <a:r>
            <a:rPr lang="zh-CN" altLang="en-US" sz="2400" kern="1200" dirty="0" smtClean="0"/>
            <a:t>）的一根细线表征它们之间所存在的联系。关系图在位置摆放的计算过程中尽可能的使关系紧密的昵称（</a:t>
          </a:r>
          <a:r>
            <a:rPr lang="en-US" altLang="en-US" sz="2400" kern="1200" dirty="0" smtClean="0"/>
            <a:t>UID</a:t>
          </a:r>
          <a:r>
            <a:rPr lang="zh-CN" altLang="en-US" sz="2400" kern="1200" dirty="0" smtClean="0"/>
            <a:t>）被放置在邻近的位置，但是并不能严格保证邻近即关系紧密，但连线粗细可以严格保证关系强弱；</a:t>
          </a:r>
          <a:endParaRPr lang="zh-CN" altLang="en-US" sz="2400" kern="1200" dirty="0"/>
        </a:p>
        <a:p>
          <a:pPr marL="228600" lvl="1" indent="-228600" algn="l" defTabSz="1066800">
            <a:lnSpc>
              <a:spcPct val="90000"/>
            </a:lnSpc>
            <a:spcBef>
              <a:spcPct val="0"/>
            </a:spcBef>
            <a:spcAft>
              <a:spcPct val="20000"/>
            </a:spcAft>
            <a:buChar char="••"/>
          </a:pPr>
          <a:r>
            <a:rPr lang="zh-CN" altLang="en-US" sz="2400" kern="1200" dirty="0" smtClean="0"/>
            <a:t>展示类型：</a:t>
          </a:r>
          <a:r>
            <a:rPr lang="en-US" altLang="en-US" sz="2400" kern="1200" dirty="0" smtClean="0"/>
            <a:t>1</a:t>
          </a:r>
          <a:r>
            <a:rPr lang="zh-CN" altLang="en-US" sz="2400" kern="1200" dirty="0" smtClean="0"/>
            <a:t>层关系图，</a:t>
          </a:r>
          <a:r>
            <a:rPr lang="en-US" altLang="en-US" sz="2400" kern="1200" dirty="0" smtClean="0"/>
            <a:t>K</a:t>
          </a:r>
          <a:r>
            <a:rPr lang="zh-CN" altLang="en-US" sz="2400" kern="1200" dirty="0" smtClean="0"/>
            <a:t>层关系完全图，</a:t>
          </a:r>
          <a:r>
            <a:rPr lang="en-US" altLang="en-US" sz="2400" kern="1200" dirty="0" smtClean="0"/>
            <a:t>K</a:t>
          </a:r>
          <a:r>
            <a:rPr lang="zh-CN" altLang="en-US" sz="2400" kern="1200" dirty="0" smtClean="0"/>
            <a:t>层关系</a:t>
          </a:r>
          <a:r>
            <a:rPr lang="en-US" altLang="en-US" sz="2400" kern="1200" dirty="0" smtClean="0"/>
            <a:t>DAG</a:t>
          </a:r>
          <a:r>
            <a:rPr lang="zh-CN" altLang="en-US" sz="2400" kern="1200" dirty="0" smtClean="0"/>
            <a:t>图；</a:t>
          </a:r>
          <a:endParaRPr lang="zh-CN" altLang="en-US" sz="2400" kern="1200" dirty="0"/>
        </a:p>
        <a:p>
          <a:pPr marL="228600" lvl="1" indent="-228600" algn="l" defTabSz="1066800">
            <a:lnSpc>
              <a:spcPct val="90000"/>
            </a:lnSpc>
            <a:spcBef>
              <a:spcPct val="0"/>
            </a:spcBef>
            <a:spcAft>
              <a:spcPct val="20000"/>
            </a:spcAft>
            <a:buChar char="••"/>
          </a:pPr>
          <a:endParaRPr lang="zh-CN" altLang="en-US" sz="2400" kern="1200" dirty="0"/>
        </a:p>
      </dsp:txBody>
      <dsp:txXfrm>
        <a:off x="0" y="270253"/>
        <a:ext cx="8991600" cy="5653385"/>
      </dsp:txXfrm>
    </dsp:sp>
  </dsp:spTree>
</dsp:drawing>
</file>

<file path=ppt/diagrams/layout1.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wmf"/><Relationship Id="rId1" Type="http://schemas.openxmlformats.org/officeDocument/2006/relationships/image" Target="../media/image70.emf"/><Relationship Id="rId4"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ea typeface="+mn-ea"/>
              </a:defRPr>
            </a:lvl1pPr>
          </a:lstStyle>
          <a:p>
            <a:pPr>
              <a:defRPr/>
            </a:pPr>
            <a:endParaRPr lang="zh-CN" altLang="en-US"/>
          </a:p>
        </p:txBody>
      </p:sp>
      <p:sp>
        <p:nvSpPr>
          <p:cNvPr id="829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ea typeface="+mn-ea"/>
              </a:defRPr>
            </a:lvl1pPr>
          </a:lstStyle>
          <a:p>
            <a:pPr>
              <a:defRPr/>
            </a:pPr>
            <a:endParaRPr lang="en-US" altLang="zh-CN"/>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29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ea typeface="+mn-ea"/>
              </a:defRPr>
            </a:lvl1pPr>
          </a:lstStyle>
          <a:p>
            <a:pPr>
              <a:defRPr/>
            </a:pPr>
            <a:endParaRPr lang="en-US" altLang="zh-CN"/>
          </a:p>
        </p:txBody>
      </p:sp>
      <p:sp>
        <p:nvSpPr>
          <p:cNvPr id="82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a:ea typeface="+mn-ea"/>
              </a:defRPr>
            </a:lvl1pPr>
          </a:lstStyle>
          <a:p>
            <a:pPr>
              <a:defRPr/>
            </a:pPr>
            <a:fld id="{6F818B2C-4A0E-404A-9A7E-D11C51D6864B}" type="slidenum">
              <a:rPr lang="zh-CN" altLang="en-US"/>
              <a:t>‹#›</a:t>
            </a:fld>
            <a:endParaRPr lang="en-US" altLang="zh-CN"/>
          </a:p>
        </p:txBody>
      </p:sp>
    </p:spTree>
    <p:extLst>
      <p:ext uri="{BB962C8B-B14F-4D97-AF65-F5344CB8AC3E}">
        <p14:creationId xmlns:p14="http://schemas.microsoft.com/office/powerpoint/2010/main" val="1998246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63D8DE-7D37-4B1A-8F19-1ACCEDF35EB3}" type="slidenum">
              <a:rPr lang="en-US" altLang="zh-CN"/>
              <a:t>1</a:t>
            </a:fld>
            <a:endParaRPr lang="en-US" altLang="zh-CN" dirty="0"/>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34CD55-D861-4F77-8036-6520BDF91930}" type="slidenum">
              <a:rPr lang="en-US" altLang="zh-CN"/>
              <a:t>25</a:t>
            </a:fld>
            <a:endParaRPr lang="en-US" altLang="zh-CN" dirty="0"/>
          </a:p>
        </p:txBody>
      </p:sp>
      <p:sp>
        <p:nvSpPr>
          <p:cNvPr id="138242" name="Rectangle 2"/>
          <p:cNvSpPr>
            <a:spLocks noGrp="1" noRot="1" noChangeAspect="1" noChangeArrowheads="1" noTextEdit="1"/>
          </p:cNvSpPr>
          <p:nvPr>
            <p:ph type="sldImg"/>
          </p:nvPr>
        </p:nvSpPr>
        <p:spPr/>
      </p:sp>
      <p:sp>
        <p:nvSpPr>
          <p:cNvPr id="138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FDF43E-80A1-4406-8DD0-B28245183B5D}" type="slidenum">
              <a:rPr lang="en-US" altLang="zh-CN"/>
              <a:t>31</a:t>
            </a:fld>
            <a:endParaRPr lang="en-US" altLang="zh-CN" dirty="0"/>
          </a:p>
        </p:txBody>
      </p:sp>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xfrm>
            <a:off x="914400" y="4343400"/>
            <a:ext cx="5029200" cy="4114800"/>
          </a:xfrm>
        </p:spPr>
        <p:txBody>
          <a:bodyPr/>
          <a:lstStyle/>
          <a:p>
            <a:r>
              <a:rPr lang="en-US" altLang="zh-CN" dirty="0"/>
              <a:t>This network is constructed by social network theorist </a:t>
            </a:r>
            <a:r>
              <a:rPr lang="en-US" altLang="zh-CN" dirty="0" err="1"/>
              <a:t>Valdis</a:t>
            </a:r>
            <a:r>
              <a:rPr lang="en-US" altLang="zh-CN" dirty="0"/>
              <a:t> </a:t>
            </a:r>
            <a:r>
              <a:rPr lang="en-US" altLang="zh-CN" dirty="0" err="1"/>
              <a:t>Kreb</a:t>
            </a:r>
            <a:r>
              <a:rPr lang="en-US" altLang="zh-CN" dirty="0"/>
              <a:t>. He examined the interrelationships between the 19 hijackers aboard the planes used in the Sept. 11 attack. The relationships are constructed based on publicly disclosed contact between people in the network.</a:t>
            </a:r>
          </a:p>
          <a:p>
            <a:endParaRPr lang="en-US" altLang="zh-CN" dirty="0"/>
          </a:p>
          <a:p>
            <a:r>
              <a:rPr lang="en-US" altLang="zh-CN" dirty="0"/>
              <a:t>The three persons pointed to by the arrows are starting points.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33D6A2-F612-40F5-85B7-DAE74BA00E31}" type="slidenum">
              <a:rPr lang="en-US" altLang="zh-CN"/>
              <a:t>32</a:t>
            </a:fld>
            <a:endParaRPr lang="en-US" altLang="zh-CN"/>
          </a:p>
        </p:txBody>
      </p:sp>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F8DC04-8695-4887-8F6C-10FB4A2D3A4D}" type="slidenum">
              <a:rPr lang="en-US" altLang="zh-CN"/>
              <a:t>33</a:t>
            </a:fld>
            <a:endParaRPr lang="en-US" altLang="zh-CN"/>
          </a:p>
        </p:txBody>
      </p:sp>
      <p:sp>
        <p:nvSpPr>
          <p:cNvPr id="166914" name="Rectangle 2"/>
          <p:cNvSpPr>
            <a:spLocks noGrp="1" noRot="1" noChangeAspect="1" noChangeArrowheads="1" noTextEdit="1"/>
          </p:cNvSpPr>
          <p:nvPr>
            <p:ph type="sldImg"/>
          </p:nvPr>
        </p:nvSpPr>
        <p:spPr/>
      </p:sp>
      <p:sp>
        <p:nvSpPr>
          <p:cNvPr id="16691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929A8F-1AE1-4126-BB23-A6B52702643C}" type="slidenum">
              <a:rPr lang="en-US" altLang="zh-CN"/>
              <a:t>34</a:t>
            </a:fld>
            <a:endParaRPr lang="en-US" altLang="zh-CN"/>
          </a:p>
        </p:txBody>
      </p:sp>
      <p:sp>
        <p:nvSpPr>
          <p:cNvPr id="168962" name="Rectangle 2"/>
          <p:cNvSpPr>
            <a:spLocks noGrp="1" noRot="1" noChangeAspect="1" noChangeArrowheads="1" noTextEdit="1"/>
          </p:cNvSpPr>
          <p:nvPr>
            <p:ph type="sldImg"/>
          </p:nvPr>
        </p:nvSpPr>
        <p:spPr/>
      </p:sp>
      <p:sp>
        <p:nvSpPr>
          <p:cNvPr id="16896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38263AC-13FB-4F50-B0A1-2A41AC159B04}" type="slidenum">
              <a:rPr lang="en-US" altLang="zh-CN"/>
              <a:t>35</a:t>
            </a:fld>
            <a:endParaRPr lang="en-US" altLang="zh-CN"/>
          </a:p>
        </p:txBody>
      </p:sp>
      <p:sp>
        <p:nvSpPr>
          <p:cNvPr id="173058" name="Rectangle 2"/>
          <p:cNvSpPr>
            <a:spLocks noGrp="1" noRot="1" noChangeAspect="1" noChangeArrowheads="1" noTextEdit="1"/>
          </p:cNvSpPr>
          <p:nvPr>
            <p:ph type="sldImg"/>
          </p:nvPr>
        </p:nvSpPr>
        <p:spPr/>
      </p:sp>
      <p:sp>
        <p:nvSpPr>
          <p:cNvPr id="17305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7C6E85-98E0-4883-85B3-081AE6952B61}" type="slidenum">
              <a:rPr lang="zh-CN" altLang="en-US" smtClean="0"/>
              <a:t>37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7C6E85-98E0-4883-85B3-081AE6952B61}" type="slidenum">
              <a:rPr lang="zh-CN" altLang="en-US" smtClean="0"/>
              <a:t>38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7C6E85-98E0-4883-85B3-081AE6952B61}" type="slidenum">
              <a:rPr lang="zh-CN" altLang="en-US" smtClean="0"/>
              <a:t>39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7C6E85-98E0-4883-85B3-081AE6952B61}" type="slidenum">
              <a:rPr lang="zh-CN" altLang="en-US" smtClean="0"/>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6FEF273-E368-4906-A4F2-D3F8003C6649}" type="slidenum">
              <a:rPr lang="en-US" altLang="zh-CN"/>
              <a:t>3</a:t>
            </a:fld>
            <a:endParaRPr lang="en-US" altLang="zh-CN" dirty="0"/>
          </a:p>
        </p:txBody>
      </p:sp>
      <p:sp>
        <p:nvSpPr>
          <p:cNvPr id="205826" name="Rectangle 2"/>
          <p:cNvSpPr>
            <a:spLocks noGrp="1" noRot="1" noChangeAspect="1" noChangeArrowheads="1" noTextEdit="1"/>
          </p:cNvSpPr>
          <p:nvPr>
            <p:ph type="sldImg"/>
          </p:nvPr>
        </p:nvSpPr>
        <p:spPr/>
      </p:sp>
      <p:sp>
        <p:nvSpPr>
          <p:cNvPr id="20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7C6E85-98E0-4883-85B3-081AE6952B61}" type="slidenum">
              <a:rPr lang="zh-CN" altLang="en-US" smtClean="0"/>
              <a:t>41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0DF42D0-94CC-4F7F-9475-FDB0F996B6AE}" type="slidenum">
              <a:rPr lang="en-US" altLang="zh-CN"/>
              <a:t>45</a:t>
            </a:fld>
            <a:endParaRPr lang="en-US" altLang="zh-CN"/>
          </a:p>
        </p:txBody>
      </p:sp>
      <p:sp>
        <p:nvSpPr>
          <p:cNvPr id="76802" name="Rectangle 2"/>
          <p:cNvSpPr>
            <a:spLocks noGrp="1" noRot="1" noChangeAspect="1" noChangeArrowheads="1" noTextEdit="1"/>
          </p:cNvSpPr>
          <p:nvPr>
            <p:ph type="sldImg"/>
          </p:nvPr>
        </p:nvSpPr>
        <p:spPr/>
      </p:sp>
      <p:sp>
        <p:nvSpPr>
          <p:cNvPr id="76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F8655E-EBC7-4093-BBC9-4038B692858F}" type="slidenum">
              <a:rPr lang="en-US" altLang="zh-CN"/>
              <a:t>46</a:t>
            </a:fld>
            <a:endParaRPr lang="en-US" altLang="zh-CN"/>
          </a:p>
        </p:txBody>
      </p:sp>
      <p:sp>
        <p:nvSpPr>
          <p:cNvPr id="230402" name="Rectangle 2"/>
          <p:cNvSpPr>
            <a:spLocks noGrp="1" noRot="1" noChangeAspect="1" noChangeArrowheads="1" noTextEdit="1"/>
          </p:cNvSpPr>
          <p:nvPr>
            <p:ph type="sldImg"/>
          </p:nvPr>
        </p:nvSpPr>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2819C42-0BF6-4676-8F45-FE3E90ED0D6D}" type="slidenum">
              <a:rPr lang="en-US" altLang="zh-CN"/>
              <a:t>47</a:t>
            </a:fld>
            <a:endParaRPr lang="en-US" altLang="zh-CN"/>
          </a:p>
        </p:txBody>
      </p:sp>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EDCE24-5F17-4E00-919E-2546B5B84F05}" type="slidenum">
              <a:rPr lang="en-US" altLang="zh-CN"/>
              <a:t>48</a:t>
            </a:fld>
            <a:endParaRPr lang="en-US" altLang="zh-CN"/>
          </a:p>
        </p:txBody>
      </p:sp>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E6C7520-9F90-4C40-8B77-F64660AA0C8B}" type="slidenum">
              <a:rPr lang="en-US" altLang="zh-CN"/>
              <a:t>4</a:t>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357850-C7E6-4866-A5C2-524B563E3E2E}" type="slidenum">
              <a:rPr lang="en-US" altLang="zh-CN"/>
              <a:t>10</a:t>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B4A79E2-D46C-4C92-BACC-7CA76A9B2BD0}" type="slidenum">
              <a:rPr lang="en-US" altLang="zh-CN"/>
              <a:t>11</a:t>
            </a:fld>
            <a:endParaRPr lang="en-US" altLang="zh-CN"/>
          </a:p>
        </p:txBody>
      </p:sp>
      <p:sp>
        <p:nvSpPr>
          <p:cNvPr id="214018" name="Rectangle 2"/>
          <p:cNvSpPr>
            <a:spLocks noGrp="1" noRot="1" noChangeAspect="1" noChangeArrowheads="1" noTextEdit="1"/>
          </p:cNvSpPr>
          <p:nvPr>
            <p:ph type="sldImg"/>
          </p:nvPr>
        </p:nvSpPr>
        <p:spPr/>
      </p:sp>
      <p:sp>
        <p:nvSpPr>
          <p:cNvPr id="214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A143B7-2530-46EF-8B95-E4A1FAFFC480}" type="slidenum">
              <a:rPr lang="en-US" altLang="zh-CN"/>
              <a:t>12</a:t>
            </a:fld>
            <a:endParaRPr lang="en-US" altLang="zh-CN"/>
          </a:p>
        </p:txBody>
      </p:sp>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AFC8186-ABB8-4B42-9ED5-5ABB6E0B6A00}" type="slidenum">
              <a:rPr lang="en-US" altLang="zh-CN"/>
              <a:t>22</a:t>
            </a:fld>
            <a:endParaRPr lang="en-US" altLang="zh-CN" dirty="0"/>
          </a:p>
        </p:txBody>
      </p:sp>
      <p:sp>
        <p:nvSpPr>
          <p:cNvPr id="121858" name="Rectangle 2"/>
          <p:cNvSpPr>
            <a:spLocks noGrp="1" noRot="1" noChangeAspect="1" noChangeArrowheads="1" noTextEdit="1"/>
          </p:cNvSpPr>
          <p:nvPr>
            <p:ph type="sldImg"/>
          </p:nvPr>
        </p:nvSpPr>
        <p:spPr/>
      </p:sp>
      <p:sp>
        <p:nvSpPr>
          <p:cNvPr id="12185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849526E-1BB6-4A31-B230-362FFA46DFB8}" type="slidenum">
              <a:rPr lang="en-US" altLang="zh-CN"/>
              <a:t>23</a:t>
            </a:fld>
            <a:endParaRPr lang="en-US" altLang="zh-CN" dirty="0"/>
          </a:p>
        </p:txBody>
      </p:sp>
      <p:sp>
        <p:nvSpPr>
          <p:cNvPr id="128002" name="Rectangle 2"/>
          <p:cNvSpPr>
            <a:spLocks noGrp="1" noRot="1" noChangeAspect="1" noChangeArrowheads="1" noTextEdit="1"/>
          </p:cNvSpPr>
          <p:nvPr>
            <p:ph type="sldImg"/>
          </p:nvPr>
        </p:nvSpPr>
        <p:spPr/>
      </p:sp>
      <p:sp>
        <p:nvSpPr>
          <p:cNvPr id="12800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71A7BE-F610-4EF6-BEB8-BCCEA3719917}" type="slidenum">
              <a:rPr lang="en-US" altLang="zh-CN"/>
              <a:t>24</a:t>
            </a:fld>
            <a:endParaRPr lang="en-US" altLang="zh-CN" dirty="0"/>
          </a:p>
        </p:txBody>
      </p:sp>
      <p:sp>
        <p:nvSpPr>
          <p:cNvPr id="132098" name="Rectangle 2"/>
          <p:cNvSpPr>
            <a:spLocks noGrp="1" noRot="1" noChangeAspect="1" noChangeArrowheads="1" noTextEdit="1"/>
          </p:cNvSpPr>
          <p:nvPr>
            <p:ph type="sldImg"/>
          </p:nvPr>
        </p:nvSpPr>
        <p:spPr/>
      </p:sp>
      <p:sp>
        <p:nvSpPr>
          <p:cNvPr id="13209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134AA694-6752-4862-80FB-5EC13F1EBCCC}"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6EE0FF43-9AA1-459B-B841-FF28C79F881C}"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9900" y="0"/>
            <a:ext cx="2247900" cy="647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 y="0"/>
            <a:ext cx="6591300" cy="647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DFE67DC8-6DB3-4583-BDDB-9DCAAAA6C9F9}"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8368F93D-8FCA-4C5E-B577-0BEE6BC6ABDC}"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ftr" sz="quarter" idx="10"/>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1"/>
          </p:nvPr>
        </p:nvSpPr>
        <p:spPr/>
        <p:txBody>
          <a:bodyPr/>
          <a:lstStyle>
            <a:lvl1pPr>
              <a:defRPr/>
            </a:lvl1pPr>
          </a:lstStyle>
          <a:p>
            <a:pPr>
              <a:defRPr/>
            </a:pPr>
            <a:fld id="{AE36DD20-3BA7-4148-B65A-67CE92AB73C7}" type="slidenum">
              <a:rPr lang="zh-CN" altLang="en-US"/>
              <a:t>‹#›</a:t>
            </a:fld>
            <a:endParaRPr lang="en-US" altLang="zh-CN"/>
          </a:p>
        </p:txBody>
      </p:sp>
      <p:sp>
        <p:nvSpPr>
          <p:cNvPr id="8"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6200" y="609600"/>
            <a:ext cx="8991600" cy="5867400"/>
          </a:xfrm>
        </p:spPr>
        <p:txBody>
          <a:bodyPr/>
          <a:lstStyle/>
          <a:p>
            <a:pPr lvl="0"/>
            <a:endParaRPr lang="zh-CN" altLang="en-US" noProof="0"/>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8577AC5F-9664-4DA0-B9E8-C6F60A595BD9}"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2000" y="0"/>
            <a:ext cx="8229600" cy="5334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76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76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p:txBody>
          <a:bodyPr/>
          <a:lstStyle>
            <a:lvl1pPr>
              <a:defRPr/>
            </a:lvl1pPr>
          </a:lstStyle>
          <a:p>
            <a:pPr>
              <a:defRPr/>
            </a:pPr>
            <a:fld id="{0F4CBA56-213D-427E-B92E-08FDB37CA696}" type="slidenum">
              <a:rPr lang="zh-CN" altLang="en-US"/>
              <a:t>‹#›</a:t>
            </a:fld>
            <a:endParaRPr lang="en-US" altLang="zh-CN"/>
          </a:p>
        </p:txBody>
      </p:sp>
      <p:sp>
        <p:nvSpPr>
          <p:cNvPr id="9"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 y="0"/>
            <a:ext cx="8991600" cy="6477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ftr" sz="quarter" idx="10"/>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p:txBody>
          <a:bodyPr/>
          <a:lstStyle>
            <a:lvl1pPr>
              <a:defRPr/>
            </a:lvl1pPr>
          </a:lstStyle>
          <a:p>
            <a:pPr>
              <a:defRPr/>
            </a:pPr>
            <a:fld id="{EB1A2181-C0E9-4F71-AB3E-98B42529AF90}" type="slidenum">
              <a:rPr lang="zh-CN" altLang="en-US"/>
              <a:t>‹#›</a:t>
            </a:fld>
            <a:endParaRPr lang="en-US" altLang="zh-CN"/>
          </a:p>
        </p:txBody>
      </p:sp>
      <p:sp>
        <p:nvSpPr>
          <p:cNvPr id="5"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8229600" cy="533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6200" y="609600"/>
            <a:ext cx="44196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6096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19500"/>
            <a:ext cx="4419600" cy="2857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ftr" sz="quarter" idx="10"/>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1"/>
          </p:nvPr>
        </p:nvSpPr>
        <p:spPr/>
        <p:txBody>
          <a:bodyPr/>
          <a:lstStyle>
            <a:lvl1pPr>
              <a:defRPr/>
            </a:lvl1pPr>
          </a:lstStyle>
          <a:p>
            <a:pPr>
              <a:defRPr/>
            </a:pPr>
            <a:fld id="{0BCE98E0-4CCC-4A74-93DB-499F34CEC01C}" type="slidenum">
              <a:rPr lang="zh-CN" altLang="en-US"/>
              <a:t>‹#›</a:t>
            </a:fld>
            <a:endParaRPr lang="en-US" altLang="zh-CN"/>
          </a:p>
        </p:txBody>
      </p:sp>
      <p:sp>
        <p:nvSpPr>
          <p:cNvPr id="8"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274638"/>
            <a:ext cx="7143800" cy="511156"/>
          </a:xfrm>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2241C0C9-C4E9-40B1-B15C-ECDD205F0D39}" type="datetimeFigureOut">
              <a:rPr lang="zh-CN" altLang="en-US"/>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E378FC3-06F3-4F3C-A90D-58737A611E71}"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274638"/>
            <a:ext cx="7143800" cy="511156"/>
          </a:xfrm>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2241C0C9-C4E9-40B1-B15C-ECDD205F0D39}" type="datetimeFigureOut">
              <a:rPr lang="zh-CN" altLang="en-US"/>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E378FC3-06F3-4F3C-A90D-58737A611E71}"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6F1DE2B6-3E02-4BB8-BA5F-DA5690D838BB}"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274638"/>
            <a:ext cx="7143800" cy="511156"/>
          </a:xfrm>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2241C0C9-C4E9-40B1-B15C-ECDD205F0D39}" type="datetimeFigureOut">
              <a:rPr lang="zh-CN" altLang="en-US"/>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E378FC3-06F3-4F3C-A90D-58737A611E71}"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274638"/>
            <a:ext cx="7143800" cy="511156"/>
          </a:xfrm>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2241C0C9-C4E9-40B1-B15C-ECDD205F0D39}" type="datetimeFigureOut">
              <a:rPr lang="zh-CN" altLang="en-US"/>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E378FC3-06F3-4F3C-A90D-58737A611E71}"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274638"/>
            <a:ext cx="7143800" cy="511156"/>
          </a:xfrm>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2241C0C9-C4E9-40B1-B15C-ECDD205F0D39}" type="datetimeFigureOut">
              <a:rPr lang="zh-CN" altLang="en-US"/>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E378FC3-06F3-4F3C-A90D-58737A611E71}"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ftr" sz="quarter" idx="10"/>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p:txBody>
          <a:bodyPr/>
          <a:lstStyle>
            <a:lvl1pPr>
              <a:defRPr/>
            </a:lvl1pPr>
          </a:lstStyle>
          <a:p>
            <a:pPr>
              <a:defRPr/>
            </a:pPr>
            <a:fld id="{E5A6CBDF-5761-4B80-8E9E-4C464B9C4C9D}" type="slidenum">
              <a:rPr lang="zh-CN" altLang="en-US"/>
              <a:t>‹#›</a:t>
            </a:fld>
            <a:endParaRPr lang="en-US" altLang="zh-CN"/>
          </a:p>
        </p:txBody>
      </p:sp>
      <p:sp>
        <p:nvSpPr>
          <p:cNvPr id="6"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 y="609600"/>
            <a:ext cx="4419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09600"/>
            <a:ext cx="4419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1B8903F5-D45B-47C5-9435-3F5B500B4CBF}"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p:txBody>
          <a:bodyPr/>
          <a:lstStyle>
            <a:lvl1pPr>
              <a:defRPr/>
            </a:lvl1pPr>
          </a:lstStyle>
          <a:p>
            <a:pPr>
              <a:defRPr/>
            </a:pPr>
            <a:fld id="{CA41D56A-B1E3-486E-999D-B5D262E07330}" type="slidenum">
              <a:rPr lang="zh-CN" altLang="en-US"/>
              <a:t>‹#›</a:t>
            </a:fld>
            <a:endParaRPr lang="en-US" altLang="zh-CN"/>
          </a:p>
        </p:txBody>
      </p:sp>
      <p:sp>
        <p:nvSpPr>
          <p:cNvPr id="9"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ftr" sz="quarter" idx="10"/>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p:txBody>
          <a:bodyPr/>
          <a:lstStyle>
            <a:lvl1pPr>
              <a:defRPr/>
            </a:lvl1pPr>
          </a:lstStyle>
          <a:p>
            <a:pPr>
              <a:defRPr/>
            </a:pPr>
            <a:fld id="{DAD6884C-FE27-42F2-85C6-D1ED0DD57EE9}" type="slidenum">
              <a:rPr lang="zh-CN" altLang="en-US"/>
              <a:t>‹#›</a:t>
            </a:fld>
            <a:endParaRPr lang="en-US" altLang="zh-CN"/>
          </a:p>
        </p:txBody>
      </p:sp>
      <p:sp>
        <p:nvSpPr>
          <p:cNvPr id="5"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endParaRPr lang="en-US" altLang="zh-CN"/>
          </a:p>
        </p:txBody>
      </p:sp>
      <p:sp>
        <p:nvSpPr>
          <p:cNvPr id="3" name="Rectangle 11"/>
          <p:cNvSpPr>
            <a:spLocks noGrp="1" noChangeArrowheads="1"/>
          </p:cNvSpPr>
          <p:nvPr>
            <p:ph type="sldNum" sz="quarter" idx="11"/>
          </p:nvPr>
        </p:nvSpPr>
        <p:spPr/>
        <p:txBody>
          <a:bodyPr/>
          <a:lstStyle>
            <a:lvl1pPr>
              <a:defRPr/>
            </a:lvl1pPr>
          </a:lstStyle>
          <a:p>
            <a:pPr>
              <a:defRPr/>
            </a:pPr>
            <a:fld id="{C1559B5B-CAC8-48E5-A5EA-265CF577AB50}" type="slidenum">
              <a:rPr lang="zh-CN" altLang="en-US"/>
              <a:t>‹#›</a:t>
            </a:fld>
            <a:endParaRPr lang="en-US" altLang="zh-CN"/>
          </a:p>
        </p:txBody>
      </p:sp>
      <p:sp>
        <p:nvSpPr>
          <p:cNvPr id="4"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DF417867-52AA-4ADD-82CA-5ADA6F2F21A4}"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9A16B488-3AE7-498D-963C-B5F2CF4AF69B}" type="slidenum">
              <a:rPr lang="zh-CN" altLang="en-US"/>
              <a:t>‹#›</a:t>
            </a:fld>
            <a:endParaRPr lang="en-US" altLang="zh-CN"/>
          </a:p>
        </p:txBody>
      </p:sp>
      <p:sp>
        <p:nvSpPr>
          <p:cNvPr id="7" name="Rectangle 12"/>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2" name="Rectangle 10"/>
          <p:cNvSpPr>
            <a:spLocks noGrp="1" noChangeArrowheads="1"/>
          </p:cNvSpPr>
          <p:nvPr>
            <p:ph type="ftr" sz="quarter" idx="3"/>
          </p:nvPr>
        </p:nvSpPr>
        <p:spPr bwMode="auto">
          <a:xfrm>
            <a:off x="3124200" y="6553200"/>
            <a:ext cx="2895600" cy="228600"/>
          </a:xfrm>
          <a:prstGeom prst="rect">
            <a:avLst/>
          </a:prstGeom>
          <a:noFill/>
          <a:ln w="9525">
            <a:noFill/>
            <a:miter lim="800000"/>
          </a:ln>
          <a:effectLst/>
        </p:spPr>
        <p:txBody>
          <a:bodyPr vert="horz" wrap="square" lIns="91440" tIns="45720" rIns="91440" bIns="45720" numCol="1" anchor="t" anchorCtr="0" compatLnSpc="1"/>
          <a:lstStyle>
            <a:lvl1pPr algn="ctr" eaLnBrk="0" hangingPunct="0">
              <a:defRPr sz="1400">
                <a:ea typeface="宋体" panose="02010600030101010101" pitchFamily="2" charset="-122"/>
              </a:defRPr>
            </a:lvl1pPr>
          </a:lstStyle>
          <a:p>
            <a:pPr>
              <a:defRPr/>
            </a:pPr>
            <a:endParaRPr lang="en-US" altLang="zh-CN"/>
          </a:p>
        </p:txBody>
      </p:sp>
      <p:sp>
        <p:nvSpPr>
          <p:cNvPr id="13323" name="Rectangle 11"/>
          <p:cNvSpPr>
            <a:spLocks noGrp="1" noChangeArrowheads="1"/>
          </p:cNvSpPr>
          <p:nvPr>
            <p:ph type="sldNum" sz="quarter" idx="4"/>
          </p:nvPr>
        </p:nvSpPr>
        <p:spPr bwMode="auto">
          <a:xfrm>
            <a:off x="7162800" y="6553200"/>
            <a:ext cx="1905000" cy="2286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400">
                <a:ea typeface="宋体" panose="02010600030101010101" pitchFamily="2" charset="-122"/>
              </a:defRPr>
            </a:lvl1pPr>
          </a:lstStyle>
          <a:p>
            <a:pPr>
              <a:defRPr/>
            </a:pPr>
            <a:fld id="{53134395-B281-4CCE-933D-01DBBDB1918E}" type="slidenum">
              <a:rPr lang="zh-CN" altLang="en-US"/>
              <a:t>‹#›</a:t>
            </a:fld>
            <a:endParaRPr lang="en-US" altLang="zh-CN"/>
          </a:p>
        </p:txBody>
      </p:sp>
      <p:sp>
        <p:nvSpPr>
          <p:cNvPr id="13324" name="Rectangle 12"/>
          <p:cNvSpPr>
            <a:spLocks noGrp="1" noChangeArrowheads="1"/>
          </p:cNvSpPr>
          <p:nvPr>
            <p:ph type="dt" sz="half" idx="2"/>
          </p:nvPr>
        </p:nvSpPr>
        <p:spPr bwMode="auto">
          <a:xfrm>
            <a:off x="76200" y="6553200"/>
            <a:ext cx="1905000" cy="228600"/>
          </a:xfrm>
          <a:prstGeom prst="rect">
            <a:avLst/>
          </a:prstGeom>
          <a:noFill/>
          <a:ln w="9525">
            <a:noFill/>
            <a:miter lim="800000"/>
          </a:ln>
          <a:effectLst/>
        </p:spPr>
        <p:txBody>
          <a:bodyPr vert="horz" wrap="square" lIns="91440" tIns="45720" rIns="91440" bIns="45720" numCol="1" anchor="t" anchorCtr="0" compatLnSpc="1"/>
          <a:lstStyle>
            <a:lvl1pPr eaLnBrk="0" hangingPunct="0">
              <a:defRPr sz="1400">
                <a:ea typeface="宋体" panose="02010600030101010101" pitchFamily="2" charset="-122"/>
              </a:defRPr>
            </a:lvl1pPr>
          </a:lstStyle>
          <a:p>
            <a:pPr>
              <a:defRPr/>
            </a:pPr>
            <a:endParaRPr lang="en-US" altLang="zh-CN"/>
          </a:p>
        </p:txBody>
      </p:sp>
      <p:sp>
        <p:nvSpPr>
          <p:cNvPr id="13331" name="Rectangle 19"/>
          <p:cNvSpPr>
            <a:spLocks noChangeArrowheads="1"/>
          </p:cNvSpPr>
          <p:nvPr/>
        </p:nvSpPr>
        <p:spPr bwMode="auto">
          <a:xfrm>
            <a:off x="381000" y="6553200"/>
            <a:ext cx="2133600" cy="228600"/>
          </a:xfrm>
          <a:prstGeom prst="rect">
            <a:avLst/>
          </a:prstGeom>
          <a:noFill/>
          <a:ln w="9525">
            <a:noFill/>
            <a:miter lim="800000"/>
          </a:ln>
          <a:effectLst/>
        </p:spPr>
        <p:txBody>
          <a:bodyPr/>
          <a:lstStyle/>
          <a:p>
            <a:pPr eaLnBrk="0" hangingPunct="0">
              <a:defRPr/>
            </a:pPr>
            <a:endParaRPr lang="en-US" altLang="zh-CN" sz="1400"/>
          </a:p>
        </p:txBody>
      </p:sp>
      <p:sp>
        <p:nvSpPr>
          <p:cNvPr id="13332" name="Rectangle 20"/>
          <p:cNvSpPr>
            <a:spLocks noChangeArrowheads="1"/>
          </p:cNvSpPr>
          <p:nvPr/>
        </p:nvSpPr>
        <p:spPr bwMode="auto">
          <a:xfrm>
            <a:off x="3048000" y="6553200"/>
            <a:ext cx="2895600" cy="228600"/>
          </a:xfrm>
          <a:prstGeom prst="rect">
            <a:avLst/>
          </a:prstGeom>
          <a:noFill/>
          <a:ln w="9525">
            <a:noFill/>
            <a:miter lim="800000"/>
          </a:ln>
          <a:effectLst/>
        </p:spPr>
        <p:txBody>
          <a:bodyPr/>
          <a:lstStyle/>
          <a:p>
            <a:pPr algn="ctr" eaLnBrk="0" hangingPunct="0">
              <a:defRPr/>
            </a:pPr>
            <a:endParaRPr lang="en-US" altLang="zh-CN" sz="1400"/>
          </a:p>
        </p:txBody>
      </p:sp>
      <p:pic>
        <p:nvPicPr>
          <p:cNvPr id="2055" name="Picture 22" descr="未标题-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23"/>
          <p:cNvSpPr>
            <a:spLocks noGrp="1" noChangeArrowheads="1"/>
          </p:cNvSpPr>
          <p:nvPr>
            <p:ph type="title"/>
          </p:nvPr>
        </p:nvSpPr>
        <p:spPr bwMode="auto">
          <a:xfrm>
            <a:off x="762000" y="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7" name="Rectangle 24"/>
          <p:cNvSpPr>
            <a:spLocks noGrp="1" noChangeArrowheads="1"/>
          </p:cNvSpPr>
          <p:nvPr>
            <p:ph type="body" idx="1"/>
          </p:nvPr>
        </p:nvSpPr>
        <p:spPr bwMode="auto">
          <a:xfrm>
            <a:off x="76200" y="609600"/>
            <a:ext cx="8991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 id="2147483671" r:id="rId20"/>
    <p:sldLayoutId id="2147483672" r:id="rId21"/>
    <p:sldLayoutId id="2147483673" r:id="rId22"/>
  </p:sldLayoutIdLst>
  <p:txStyles>
    <p:title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6.png"/><Relationship Id="rId18" Type="http://schemas.openxmlformats.org/officeDocument/2006/relationships/image" Target="../media/image20.jpeg"/><Relationship Id="rId3" Type="http://schemas.openxmlformats.org/officeDocument/2006/relationships/notesSlide" Target="../notesSlides/notesSlide6.xml"/><Relationship Id="rId7" Type="http://schemas.openxmlformats.org/officeDocument/2006/relationships/image" Target="../media/image13.png"/><Relationship Id="rId12" Type="http://schemas.openxmlformats.org/officeDocument/2006/relationships/oleObject" Target="../embeddings/oleObject9.bin"/><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oleObject" Target="../embeddings/oleObject8.bin"/><Relationship Id="rId19" Type="http://schemas.openxmlformats.org/officeDocument/2006/relationships/image" Target="../media/image21.png"/><Relationship Id="rId4" Type="http://schemas.openxmlformats.org/officeDocument/2006/relationships/oleObject" Target="../embeddings/oleObject5.bin"/><Relationship Id="rId9" Type="http://schemas.openxmlformats.org/officeDocument/2006/relationships/image" Target="../media/image14.png"/><Relationship Id="rId1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baike.baidu.com/view/205275.htm" TargetMode="External"/><Relationship Id="rId2" Type="http://schemas.openxmlformats.org/officeDocument/2006/relationships/hyperlink" Target="http://baike.baidu.com/view/11116441.ht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baike.baidu.com/subview/38752/8058697.htm" TargetMode="External"/><Relationship Id="rId7" Type="http://schemas.openxmlformats.org/officeDocument/2006/relationships/hyperlink" Target="http://baike.baidu.com/view/7893.htm" TargetMode="External"/><Relationship Id="rId2" Type="http://schemas.openxmlformats.org/officeDocument/2006/relationships/hyperlink" Target="http://baike.baidu.com/view/8159190.htm" TargetMode="External"/><Relationship Id="rId1" Type="http://schemas.openxmlformats.org/officeDocument/2006/relationships/slideLayout" Target="../slideLayouts/slideLayout7.xml"/><Relationship Id="rId6" Type="http://schemas.openxmlformats.org/officeDocument/2006/relationships/hyperlink" Target="http://baike.baidu.com/view/2308446.htm" TargetMode="External"/><Relationship Id="rId5" Type="http://schemas.openxmlformats.org/officeDocument/2006/relationships/hyperlink" Target="http://baike.baidu.com/view/19711.htm" TargetMode="External"/><Relationship Id="rId4" Type="http://schemas.openxmlformats.org/officeDocument/2006/relationships/hyperlink" Target="http://baike.baidu.com/view/77351.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dzchina@126.com" TargetMode="External"/><Relationship Id="rId2" Type="http://schemas.openxmlformats.org/officeDocument/2006/relationships/hyperlink" Target="mailto:bigbank@126.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baike.baidu.com/view/1130583.htm" TargetMode="External"/><Relationship Id="rId3" Type="http://schemas.openxmlformats.org/officeDocument/2006/relationships/hyperlink" Target="http://baike.baidu.com/view/2949.htm" TargetMode="External"/><Relationship Id="rId7" Type="http://schemas.openxmlformats.org/officeDocument/2006/relationships/hyperlink" Target="http://baike.baidu.com/view/3805.htm" TargetMode="External"/><Relationship Id="rId2" Type="http://schemas.openxmlformats.org/officeDocument/2006/relationships/hyperlink" Target="http://baike.baidu.com/view/3314.htm" TargetMode="External"/><Relationship Id="rId1" Type="http://schemas.openxmlformats.org/officeDocument/2006/relationships/slideLayout" Target="../slideLayouts/slideLayout2.xml"/><Relationship Id="rId6" Type="http://schemas.openxmlformats.org/officeDocument/2006/relationships/hyperlink" Target="http://baike.baidu.com/view/1284.htm" TargetMode="External"/><Relationship Id="rId5" Type="http://schemas.openxmlformats.org/officeDocument/2006/relationships/hyperlink" Target="http://baike.baidu.com/view/92404.htm" TargetMode="External"/><Relationship Id="rId4" Type="http://schemas.openxmlformats.org/officeDocument/2006/relationships/hyperlink" Target="http://baike.baidu.com/view/9995.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49.jpeg"/><Relationship Id="rId3" Type="http://schemas.openxmlformats.org/officeDocument/2006/relationships/image" Target="../media/image34.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3.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5" Type="http://schemas.openxmlformats.org/officeDocument/2006/relationships/image" Target="../media/image46.jpeg"/><Relationship Id="rId10" Type="http://schemas.openxmlformats.org/officeDocument/2006/relationships/image" Target="../media/image41.jpeg"/><Relationship Id="rId19" Type="http://schemas.openxmlformats.org/officeDocument/2006/relationships/image" Target="../media/image50.pn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9" Type="http://schemas.openxmlformats.org/officeDocument/2006/relationships/image" Target="../media/image5.wmf"/></Relationships>
</file>

<file path=ppt/slides/_rels/slide30.xml.rels><?xml version="1.0" encoding="UTF-8" standalone="yes"?>
<Relationships xmlns="http://schemas.openxmlformats.org/package/2006/relationships"><Relationship Id="rId2" Type="http://schemas.openxmlformats.org/officeDocument/2006/relationships/hyperlink" Target="http://baike.baidu.com/view/155265.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2.wmf"/><Relationship Id="rId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1.wmf"/><Relationship Id="rId5" Type="http://schemas.openxmlformats.org/officeDocument/2006/relationships/oleObject" Target="../embeddings/oleObject13.bin"/><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hyperlink" Target="http://weibo.com/kaifulee"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1.xml"/><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73.emf"/><Relationship Id="rId5" Type="http://schemas.openxmlformats.org/officeDocument/2006/relationships/image" Target="../media/image70.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7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4.wmf"/><Relationship Id="rId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i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5486400"/>
            <a:ext cx="1692275" cy="900112"/>
          </a:xfrm>
          <a:prstGeom prst="rect">
            <a:avLst/>
          </a:prstGeom>
          <a:noFill/>
          <a:extLst>
            <a:ext uri="{909E8E84-426E-40DD-AFC4-6F175D3DCCD1}">
              <a14:hiddenFill xmlns:a14="http://schemas.microsoft.com/office/drawing/2010/main">
                <a:solidFill>
                  <a:srgbClr val="FFFFFF"/>
                </a:solidFill>
              </a14:hiddenFill>
            </a:ext>
          </a:extLst>
        </p:spPr>
      </p:pic>
      <p:sp>
        <p:nvSpPr>
          <p:cNvPr id="2050" name="Rectangle 2"/>
          <p:cNvSpPr>
            <a:spLocks noGrp="1" noChangeArrowheads="1"/>
          </p:cNvSpPr>
          <p:nvPr>
            <p:ph type="ctrTitle"/>
          </p:nvPr>
        </p:nvSpPr>
        <p:spPr>
          <a:xfrm>
            <a:off x="278130" y="1482090"/>
            <a:ext cx="8588375" cy="1143000"/>
          </a:xfrm>
        </p:spPr>
        <p:txBody>
          <a:bodyPr/>
          <a:lstStyle/>
          <a:p>
            <a:pPr algn="ct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数据</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挖掘</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与</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知识发现</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r>
            <a:b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b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基于</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认知的复杂</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数据对象</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的</a:t>
            </a:r>
            <a:r>
              <a:rPr lang="zh-CN" altLang="en-US" sz="32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知识发现</a:t>
            </a:r>
            <a:r>
              <a:rPr lang="zh-CN" altLang="en-US" sz="3200"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技术）</a:t>
            </a:r>
          </a:p>
        </p:txBody>
      </p:sp>
      <p:sp>
        <p:nvSpPr>
          <p:cNvPr id="2053" name="Rectangle 5"/>
          <p:cNvSpPr>
            <a:spLocks noChangeArrowheads="1"/>
          </p:cNvSpPr>
          <p:nvPr/>
        </p:nvSpPr>
        <p:spPr bwMode="auto">
          <a:xfrm>
            <a:off x="278130" y="2759075"/>
            <a:ext cx="8686800"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800" dirty="0">
                <a:sym typeface="+mn-ea"/>
              </a:rPr>
              <a:t>（</a:t>
            </a:r>
            <a:r>
              <a:rPr lang="en-US" altLang="zh-CN" sz="2800" dirty="0" smtClean="0">
                <a:latin typeface="Times New Roman" panose="02020603050405020304" pitchFamily="18" charset="0"/>
              </a:rPr>
              <a:t>Cognition Based Knowledge Discovery in </a:t>
            </a:r>
            <a:r>
              <a:rPr lang="en-US" altLang="zh-CN" sz="2800" dirty="0">
                <a:latin typeface="Times New Roman" panose="02020603050405020304" pitchFamily="18" charset="0"/>
              </a:rPr>
              <a:t>Database KDD of Complex Data Object</a:t>
            </a:r>
            <a:r>
              <a:rPr lang="zh-CN" altLang="en-US" sz="2800" dirty="0">
                <a:latin typeface="Times New Roman" panose="02020603050405020304" pitchFamily="18" charset="0"/>
              </a:rPr>
              <a:t>）</a:t>
            </a:r>
          </a:p>
        </p:txBody>
      </p:sp>
      <p:sp>
        <p:nvSpPr>
          <p:cNvPr id="2" name="文本框 1"/>
          <p:cNvSpPr txBox="1"/>
          <p:nvPr/>
        </p:nvSpPr>
        <p:spPr>
          <a:xfrm>
            <a:off x="4871085" y="4626610"/>
            <a:ext cx="3282315" cy="579120"/>
          </a:xfrm>
          <a:prstGeom prst="rect">
            <a:avLst/>
          </a:prstGeom>
          <a:noFill/>
        </p:spPr>
        <p:txBody>
          <a:bodyPr wrap="square" rtlCol="0">
            <a:spAutoFit/>
          </a:bodyPr>
          <a:lstStyle/>
          <a:p>
            <a:pPr algn="r"/>
            <a:r>
              <a:rPr lang="en-US" altLang="zh-CN" sz="3200" b="1" dirty="0">
                <a:solidFill>
                  <a:srgbClr val="0070C0"/>
                </a:solidFill>
                <a:latin typeface="宋体" panose="02010600030101010101" pitchFamily="2" charset="-122"/>
              </a:rPr>
              <a:t>——</a:t>
            </a:r>
            <a:r>
              <a:rPr lang="zh-CN" altLang="en-US" sz="3200" b="1">
                <a:solidFill>
                  <a:srgbClr val="0070C0"/>
                </a:solidFill>
                <a:latin typeface="宋体" panose="02010600030101010101" pitchFamily="2" charset="-122"/>
              </a:rPr>
              <a:t>张德政</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381000" y="1290955"/>
            <a:ext cx="8534400" cy="256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ja-JP" altLang="en-US" sz="1400" b="1" dirty="0">
                <a:latin typeface="Comic Sans MS" panose="030F0702030302020204" pitchFamily="66" charset="0"/>
                <a:ea typeface="MS Mincho" panose="02020609040205080304" pitchFamily="49" charset="-128"/>
              </a:rPr>
              <a:t>...</a:t>
            </a:r>
          </a:p>
          <a:p>
            <a:pPr eaLnBrk="0" hangingPunct="0"/>
            <a:r>
              <a:rPr kumimoji="0" lang="ja-JP" altLang="en-US" sz="1400" b="1" dirty="0">
                <a:latin typeface="Comic Sans MS" panose="030F0702030302020204" pitchFamily="66" charset="0"/>
                <a:ea typeface="MS Mincho" panose="02020609040205080304" pitchFamily="49" charset="-128"/>
              </a:rPr>
              <a:t>10, </a:t>
            </a:r>
            <a:r>
              <a:rPr kumimoji="0" lang="en-US" altLang="ja-JP" sz="1400" b="1" dirty="0">
                <a:latin typeface="Comic Sans MS" panose="030F0702030302020204" pitchFamily="66" charset="0"/>
                <a:ea typeface="MS Mincho" panose="02020609040205080304" pitchFamily="49" charset="-128"/>
              </a:rPr>
              <a:t>M, 0, 10, 10, 0, 0, 0, SUBACUTE, 37, 2, 1, 0,15,-,-, 6000, 2, 0, abnormal, abnormal,-, 2852, 2148, 712, 97, 49, F,-,multiple,,2137, negative, n, n, ABSCESS,VIRUS</a:t>
            </a:r>
          </a:p>
          <a:p>
            <a:pPr eaLnBrk="0" hangingPunct="0">
              <a:spcBef>
                <a:spcPct val="50000"/>
              </a:spcBef>
            </a:pPr>
            <a:r>
              <a:rPr kumimoji="0" lang="en-US" altLang="ja-JP" sz="1400" b="1" dirty="0">
                <a:latin typeface="Comic Sans MS" panose="030F0702030302020204" pitchFamily="66" charset="0"/>
                <a:ea typeface="MS Mincho" panose="02020609040205080304" pitchFamily="49" charset="-128"/>
              </a:rPr>
              <a:t>12, M, 0, 5, 5, 0, 0, 0, ACUTE, 38.5, 2, 1, 0,15, -,-, 10700,4,0,normal, abnormal, +, 1080, 680, 400, 71, 59, F,-,ABPC+CZX,, 70, negative, n, n, n, BACTERIA, BACTERIA</a:t>
            </a:r>
          </a:p>
          <a:p>
            <a:pPr eaLnBrk="0" hangingPunct="0">
              <a:spcBef>
                <a:spcPct val="50000"/>
              </a:spcBef>
            </a:pPr>
            <a:r>
              <a:rPr kumimoji="0" lang="en-US" altLang="ja-JP" sz="1400" b="1" dirty="0">
                <a:latin typeface="Comic Sans MS" panose="030F0702030302020204" pitchFamily="66" charset="0"/>
                <a:ea typeface="MS Mincho" panose="02020609040205080304" pitchFamily="49" charset="-128"/>
              </a:rPr>
              <a:t>15, M, 0, 3, 2, 3, 0, 0, ACUTE, 39.3, 3, 1, 0,15, -, -, 6000, 0,0, normal, abnormal, +, 1124, 622, 502, 47, 63, F, -,FMOX+AMK, , 48, negative, n, n, n, BACTE(E), BACTERIA</a:t>
            </a:r>
          </a:p>
          <a:p>
            <a:pPr eaLnBrk="0" hangingPunct="0">
              <a:spcBef>
                <a:spcPct val="50000"/>
              </a:spcBef>
            </a:pPr>
            <a:r>
              <a:rPr kumimoji="0" lang="en-US" altLang="ja-JP" sz="1400" b="1" dirty="0">
                <a:latin typeface="Comic Sans MS" panose="030F0702030302020204" pitchFamily="66" charset="0"/>
                <a:ea typeface="MS Mincho" panose="02020609040205080304" pitchFamily="49" charset="-128"/>
              </a:rPr>
              <a:t>16, M, 0, 32, 32, 0, 0, 0, SUBACUTE, 38, 2, 0,　0, 15, -, +, 12600, 4, 0,abnormal, abnormal, +, 41, 39, 2, 44, 57, F, -, ABPC+CZX, ?, ? ,negative, ?, n, n, ABSCESS,　VIRUS</a:t>
            </a:r>
          </a:p>
          <a:p>
            <a:pPr eaLnBrk="0" hangingPunct="0"/>
            <a:r>
              <a:rPr kumimoji="0" lang="en-US" altLang="ja-JP" sz="1400" b="1" dirty="0">
                <a:latin typeface="Comic Sans MS" panose="030F0702030302020204" pitchFamily="66" charset="0"/>
                <a:ea typeface="MS Mincho" panose="02020609040205080304" pitchFamily="49" charset="-128"/>
              </a:rPr>
              <a:t>... </a:t>
            </a:r>
          </a:p>
        </p:txBody>
      </p:sp>
      <p:sp>
        <p:nvSpPr>
          <p:cNvPr id="77828" name="Rectangle 4"/>
          <p:cNvSpPr>
            <a:spLocks noChangeArrowheads="1"/>
          </p:cNvSpPr>
          <p:nvPr/>
        </p:nvSpPr>
        <p:spPr bwMode="auto">
          <a:xfrm>
            <a:off x="201930" y="726440"/>
            <a:ext cx="8893175" cy="78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zh-CN" altLang="en-US" sz="2200" b="1" dirty="0">
                <a:latin typeface="Comic Sans MS" panose="030F0702030302020204" pitchFamily="66" charset="0"/>
                <a:ea typeface="MS Mincho" panose="02020609040205080304" pitchFamily="49" charset="-128"/>
              </a:rPr>
              <a:t>由东京医学和</a:t>
            </a:r>
            <a:r>
              <a:rPr kumimoji="0" lang="en-US" altLang="zh-CN" sz="2200" b="1" dirty="0">
                <a:latin typeface="Comic Sans MS" panose="030F0702030302020204" pitchFamily="66" charset="0"/>
                <a:ea typeface="MS Mincho" panose="02020609040205080304" pitchFamily="49" charset="-128"/>
              </a:rPr>
              <a:t>Dent</a:t>
            </a:r>
            <a:r>
              <a:rPr kumimoji="0" lang="zh-CN" altLang="en-US" sz="2200" b="1" dirty="0">
                <a:latin typeface="Comic Sans MS" panose="030F0702030302020204" pitchFamily="66" charset="0"/>
                <a:ea typeface="MS Mincho" panose="02020609040205080304" pitchFamily="49" charset="-128"/>
              </a:rPr>
              <a:t>大学的松本</a:t>
            </a:r>
            <a:r>
              <a:rPr kumimoji="0" lang="en-US" altLang="zh-CN" sz="2200" b="1" dirty="0">
                <a:latin typeface="Comic Sans MS" panose="030F0702030302020204" pitchFamily="66" charset="0"/>
                <a:ea typeface="MS Mincho" panose="02020609040205080304" pitchFamily="49" charset="-128"/>
              </a:rPr>
              <a:t>(</a:t>
            </a:r>
            <a:r>
              <a:rPr kumimoji="0" lang="en-US" altLang="ja-JP" sz="2200" b="1" dirty="0" err="1">
                <a:latin typeface="Comic Sans MS" panose="030F0702030302020204" pitchFamily="66" charset="0"/>
                <a:ea typeface="MS Mincho" panose="02020609040205080304" pitchFamily="49" charset="-128"/>
              </a:rPr>
              <a:t>Tsumoto</a:t>
            </a:r>
            <a:r>
              <a:rPr kumimoji="0" lang="en-US" altLang="ja-JP" sz="2200" b="1" dirty="0">
                <a:latin typeface="Comic Sans MS" panose="030F0702030302020204" pitchFamily="66" charset="0"/>
                <a:ea typeface="MS Mincho" panose="02020609040205080304" pitchFamily="49" charset="-128"/>
              </a:rPr>
              <a:t>)</a:t>
            </a:r>
            <a:r>
              <a:rPr kumimoji="0" lang="zh-CN" altLang="en-US" sz="2200" b="1" dirty="0">
                <a:latin typeface="Comic Sans MS" panose="030F0702030302020204" pitchFamily="66" charset="0"/>
                <a:ea typeface="MS Mincho" panose="02020609040205080304" pitchFamily="49" charset="-128"/>
              </a:rPr>
              <a:t>教授提出的医学数据，有</a:t>
            </a:r>
            <a:r>
              <a:rPr kumimoji="0" lang="en-US" altLang="zh-CN" sz="2200" b="1" dirty="0">
                <a:latin typeface="Comic Sans MS" panose="030F0702030302020204" pitchFamily="66" charset="0"/>
                <a:ea typeface="MS Mincho" panose="02020609040205080304" pitchFamily="49" charset="-128"/>
              </a:rPr>
              <a:t>38</a:t>
            </a:r>
            <a:r>
              <a:rPr kumimoji="0" lang="zh-CN" altLang="en-US" sz="2200" b="1" dirty="0">
                <a:latin typeface="Comic Sans MS" panose="030F0702030302020204" pitchFamily="66" charset="0"/>
                <a:ea typeface="MS Mincho" panose="02020609040205080304" pitchFamily="49" charset="-128"/>
              </a:rPr>
              <a:t>个属性：</a:t>
            </a:r>
          </a:p>
        </p:txBody>
      </p:sp>
      <p:sp>
        <p:nvSpPr>
          <p:cNvPr id="77829" name="Text Box 5"/>
          <p:cNvSpPr txBox="1">
            <a:spLocks noChangeArrowheads="1"/>
          </p:cNvSpPr>
          <p:nvPr/>
        </p:nvSpPr>
        <p:spPr bwMode="auto">
          <a:xfrm>
            <a:off x="590550" y="3930015"/>
            <a:ext cx="6953250" cy="38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latin typeface="Comic Sans MS" panose="030F0702030302020204" pitchFamily="66" charset="0"/>
                <a:ea typeface="MS PGothic" panose="020B0600070205080204" pitchFamily="34" charset="-128"/>
              </a:rPr>
              <a:t>数值属性</a:t>
            </a:r>
            <a:r>
              <a:rPr lang="en-US" altLang="ja-JP" sz="1800" b="1">
                <a:latin typeface="Comic Sans MS" panose="030F0702030302020204" pitchFamily="66" charset="0"/>
                <a:ea typeface="MS PGothic" panose="020B0600070205080204" pitchFamily="34" charset="-128"/>
              </a:rPr>
              <a:t>        </a:t>
            </a:r>
            <a:r>
              <a:rPr lang="zh-CN" altLang="en-US" sz="1800" b="1">
                <a:latin typeface="Comic Sans MS" panose="030F0702030302020204" pitchFamily="66" charset="0"/>
                <a:ea typeface="MS PGothic" panose="020B0600070205080204" pitchFamily="34" charset="-128"/>
              </a:rPr>
              <a:t>分类属性</a:t>
            </a:r>
            <a:r>
              <a:rPr lang="en-US" altLang="ja-JP" sz="1800" b="1">
                <a:latin typeface="Comic Sans MS" panose="030F0702030302020204" pitchFamily="66" charset="0"/>
                <a:ea typeface="MS PGothic" panose="020B0600070205080204" pitchFamily="34" charset="-128"/>
              </a:rPr>
              <a:t>                </a:t>
            </a:r>
            <a:r>
              <a:rPr lang="zh-CN" altLang="en-US" sz="1800" b="1">
                <a:latin typeface="Comic Sans MS" panose="030F0702030302020204" pitchFamily="66" charset="0"/>
                <a:ea typeface="MS PGothic" panose="020B0600070205080204" pitchFamily="34" charset="-128"/>
              </a:rPr>
              <a:t>缺少值</a:t>
            </a:r>
            <a:r>
              <a:rPr lang="en-US" altLang="ja-JP" sz="1800" b="1">
                <a:latin typeface="Comic Sans MS" panose="030F0702030302020204" pitchFamily="66" charset="0"/>
                <a:ea typeface="MS PGothic" panose="020B0600070205080204" pitchFamily="34" charset="-128"/>
              </a:rPr>
              <a:t>	      </a:t>
            </a:r>
            <a:r>
              <a:rPr lang="zh-CN" altLang="en-US" sz="1800" b="1">
                <a:latin typeface="Comic Sans MS" panose="030F0702030302020204" pitchFamily="66" charset="0"/>
                <a:ea typeface="MS PGothic" panose="020B0600070205080204" pitchFamily="34" charset="-128"/>
              </a:rPr>
              <a:t>类标签</a:t>
            </a:r>
          </a:p>
        </p:txBody>
      </p:sp>
      <p:sp>
        <p:nvSpPr>
          <p:cNvPr id="77830" name="Line 6"/>
          <p:cNvSpPr>
            <a:spLocks noChangeShapeType="1"/>
          </p:cNvSpPr>
          <p:nvPr/>
        </p:nvSpPr>
        <p:spPr bwMode="auto">
          <a:xfrm flipH="1">
            <a:off x="1143000" y="3549015"/>
            <a:ext cx="0" cy="381000"/>
          </a:xfrm>
          <a:prstGeom prst="line">
            <a:avLst/>
          </a:prstGeom>
          <a:noFill/>
          <a:ln w="127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1" name="Line 7"/>
          <p:cNvSpPr>
            <a:spLocks noChangeShapeType="1"/>
          </p:cNvSpPr>
          <p:nvPr/>
        </p:nvSpPr>
        <p:spPr bwMode="auto">
          <a:xfrm>
            <a:off x="2514600" y="3549015"/>
            <a:ext cx="381000" cy="304800"/>
          </a:xfrm>
          <a:prstGeom prst="line">
            <a:avLst/>
          </a:prstGeom>
          <a:noFill/>
          <a:ln w="127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2" name="Line 8"/>
          <p:cNvSpPr>
            <a:spLocks noChangeShapeType="1"/>
          </p:cNvSpPr>
          <p:nvPr/>
        </p:nvSpPr>
        <p:spPr bwMode="auto">
          <a:xfrm>
            <a:off x="3886200" y="3549015"/>
            <a:ext cx="1219200" cy="381000"/>
          </a:xfrm>
          <a:prstGeom prst="line">
            <a:avLst/>
          </a:prstGeom>
          <a:noFill/>
          <a:ln w="127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9"/>
          <p:cNvSpPr>
            <a:spLocks noChangeShapeType="1"/>
          </p:cNvSpPr>
          <p:nvPr/>
        </p:nvSpPr>
        <p:spPr bwMode="auto">
          <a:xfrm>
            <a:off x="6096000" y="3472815"/>
            <a:ext cx="990600" cy="457200"/>
          </a:xfrm>
          <a:prstGeom prst="line">
            <a:avLst/>
          </a:prstGeom>
          <a:noFill/>
          <a:ln w="127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AutoShape 10"/>
          <p:cNvSpPr>
            <a:spLocks noChangeArrowheads="1"/>
          </p:cNvSpPr>
          <p:nvPr/>
        </p:nvSpPr>
        <p:spPr bwMode="auto">
          <a:xfrm>
            <a:off x="3581400" y="4234815"/>
            <a:ext cx="1066800" cy="609600"/>
          </a:xfrm>
          <a:prstGeom prst="downArrow">
            <a:avLst>
              <a:gd name="adj1" fmla="val 50000"/>
              <a:gd name="adj2" fmla="val 25000"/>
            </a:avLst>
          </a:prstGeom>
          <a:gradFill rotWithShape="0">
            <a:gsLst>
              <a:gs pos="0">
                <a:srgbClr val="0066FF">
                  <a:gamma/>
                  <a:shade val="46275"/>
                  <a:invGamma/>
                </a:srgbClr>
              </a:gs>
              <a:gs pos="100000">
                <a:srgbClr val="0066FF"/>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7835" name="Text Box 11"/>
          <p:cNvSpPr txBox="1">
            <a:spLocks noChangeArrowheads="1"/>
          </p:cNvSpPr>
          <p:nvPr/>
        </p:nvSpPr>
        <p:spPr bwMode="auto">
          <a:xfrm>
            <a:off x="533400" y="4768215"/>
            <a:ext cx="8351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000" b="0">
                <a:latin typeface="Comic Sans MS" panose="030F0702030302020204" pitchFamily="66" charset="0"/>
                <a:ea typeface="MS PGothic" panose="020B0600070205080204" pitchFamily="34" charset="-128"/>
              </a:rPr>
              <a:t>IF </a:t>
            </a:r>
            <a:r>
              <a:rPr lang="en-US" altLang="ja-JP" sz="2000" b="0">
                <a:solidFill>
                  <a:schemeClr val="hlink"/>
                </a:solidFill>
                <a:latin typeface="Comic Sans MS" panose="030F0702030302020204" pitchFamily="66" charset="0"/>
                <a:ea typeface="MS PGothic" panose="020B0600070205080204" pitchFamily="34" charset="-128"/>
              </a:rPr>
              <a:t>cell_poly &lt;= 220</a:t>
            </a:r>
            <a:r>
              <a:rPr lang="en-US" altLang="ja-JP" sz="2000" b="0">
                <a:latin typeface="Comic Sans MS" panose="030F0702030302020204" pitchFamily="66" charset="0"/>
                <a:ea typeface="MS PGothic" panose="020B0600070205080204" pitchFamily="34" charset="-128"/>
              </a:rPr>
              <a:t> AND </a:t>
            </a:r>
            <a:r>
              <a:rPr lang="en-US" altLang="ja-JP" sz="2000" b="0">
                <a:solidFill>
                  <a:schemeClr val="hlink"/>
                </a:solidFill>
                <a:latin typeface="Comic Sans MS" panose="030F0702030302020204" pitchFamily="66" charset="0"/>
                <a:ea typeface="MS PGothic" panose="020B0600070205080204" pitchFamily="34" charset="-128"/>
              </a:rPr>
              <a:t>Risk = n</a:t>
            </a:r>
            <a:r>
              <a:rPr lang="en-US" altLang="ja-JP" sz="2000" b="0">
                <a:latin typeface="Comic Sans MS" panose="030F0702030302020204" pitchFamily="66" charset="0"/>
                <a:ea typeface="MS PGothic" panose="020B0600070205080204" pitchFamily="34" charset="-128"/>
              </a:rPr>
              <a:t> THEN  </a:t>
            </a:r>
            <a:r>
              <a:rPr lang="en-US" altLang="ja-JP" sz="2000" b="0">
                <a:solidFill>
                  <a:schemeClr val="hlink"/>
                </a:solidFill>
                <a:latin typeface="Comic Sans MS" panose="030F0702030302020204" pitchFamily="66" charset="0"/>
                <a:ea typeface="MS PGothic" panose="020B0600070205080204" pitchFamily="34" charset="-128"/>
              </a:rPr>
              <a:t>Prediction = VIRUS [87,5%]</a:t>
            </a:r>
          </a:p>
        </p:txBody>
      </p:sp>
      <p:sp>
        <p:nvSpPr>
          <p:cNvPr id="77836" name="Text Box 12"/>
          <p:cNvSpPr txBox="1">
            <a:spLocks noChangeArrowheads="1"/>
          </p:cNvSpPr>
          <p:nvPr/>
        </p:nvSpPr>
        <p:spPr bwMode="auto">
          <a:xfrm>
            <a:off x="5695950" y="5530215"/>
            <a:ext cx="2736850" cy="39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ja-JP" altLang="en-US" sz="2000" b="1">
                <a:latin typeface="宋体" panose="02010600030101010101" pitchFamily="2" charset="-122"/>
              </a:rPr>
              <a:t>[</a:t>
            </a:r>
            <a:r>
              <a:rPr lang="zh-CN" altLang="ja-JP" sz="2000" b="1">
                <a:latin typeface="宋体" panose="02010600030101010101" pitchFamily="2" charset="-122"/>
              </a:rPr>
              <a:t>置信度</a:t>
            </a:r>
            <a:r>
              <a:rPr lang="en-US" altLang="ja-JP" sz="2000" b="1">
                <a:latin typeface="宋体" panose="02010600030101010101" pitchFamily="2" charset="-122"/>
              </a:rPr>
              <a:t>，预测准确性]</a:t>
            </a:r>
          </a:p>
        </p:txBody>
      </p:sp>
      <p:sp>
        <p:nvSpPr>
          <p:cNvPr id="77837" name="Line 13"/>
          <p:cNvSpPr>
            <a:spLocks noChangeShapeType="1"/>
          </p:cNvSpPr>
          <p:nvPr/>
        </p:nvSpPr>
        <p:spPr bwMode="auto">
          <a:xfrm flipH="1">
            <a:off x="7543800" y="5073015"/>
            <a:ext cx="533400" cy="45720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2"/>
          <p:cNvSpPr txBox="1">
            <a:spLocks noChangeArrowheads="1"/>
          </p:cNvSpPr>
          <p:nvPr/>
        </p:nvSpPr>
        <p:spPr>
          <a:xfrm>
            <a:off x="758483" y="-76200"/>
            <a:ext cx="8229600" cy="60960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宋体" panose="02010600030101010101" pitchFamily="2" charset="-122"/>
                <a:ea typeface="宋体" panose="02010600030101010101" pitchFamily="2" charset="-122"/>
              </a:rPr>
              <a:t>实例</a:t>
            </a:r>
            <a:r>
              <a:rPr lang="en-US" altLang="zh-CN" sz="4000" dirty="0" smtClean="0">
                <a:latin typeface="宋体" panose="02010600030101010101" pitchFamily="2" charset="-122"/>
                <a:ea typeface="宋体" panose="02010600030101010101" pitchFamily="2" charset="-122"/>
              </a:rPr>
              <a:t>—</a:t>
            </a:r>
            <a:r>
              <a:rPr lang="zh-CN" altLang="en-US" sz="4000" dirty="0">
                <a:latin typeface="宋体" panose="02010600030101010101" pitchFamily="2" charset="-122"/>
                <a:ea typeface="宋体" panose="02010600030101010101" pitchFamily="2" charset="-122"/>
              </a:rPr>
              <a:t>结构化数据</a:t>
            </a:r>
            <a:r>
              <a:rPr lang="zh-CN" altLang="en-US" sz="4000" dirty="0" smtClean="0">
                <a:latin typeface="宋体" panose="02010600030101010101" pitchFamily="2" charset="-122"/>
                <a:ea typeface="宋体" panose="02010600030101010101" pitchFamily="2" charset="-122"/>
              </a:rPr>
              <a:t> </a:t>
            </a:r>
            <a:endParaRPr lang="zh-CN" altLang="en-US" sz="400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78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78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78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778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7783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77833"/>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4000"/>
                                  </p:stCondLst>
                                  <p:childTnLst>
                                    <p:set>
                                      <p:cBhvr>
                                        <p:cTn id="27" dur="1" fill="hold">
                                          <p:stCondLst>
                                            <p:cond delay="499"/>
                                          </p:stCondLst>
                                        </p:cTn>
                                        <p:tgtEl>
                                          <p:spTgt spid="77834"/>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grpId="0" nodeType="afterEffect">
                                  <p:stCondLst>
                                    <p:cond delay="0"/>
                                  </p:stCondLst>
                                  <p:childTnLst>
                                    <p:set>
                                      <p:cBhvr>
                                        <p:cTn id="30" dur="1" fill="hold">
                                          <p:stCondLst>
                                            <p:cond delay="499"/>
                                          </p:stCondLst>
                                        </p:cTn>
                                        <p:tgtEl>
                                          <p:spTgt spid="77836"/>
                                        </p:tgtEl>
                                        <p:attrNameLst>
                                          <p:attrName>style.visibility</p:attrName>
                                        </p:attrNameLst>
                                      </p:cBhvr>
                                      <p:to>
                                        <p:strVal val="visible"/>
                                      </p:to>
                                    </p:set>
                                  </p:childTnLst>
                                </p:cTn>
                              </p:par>
                            </p:childTnLst>
                          </p:cTn>
                        </p:par>
                        <p:par>
                          <p:cTn id="31" fill="hold">
                            <p:stCondLst>
                              <p:cond delay="8500"/>
                            </p:stCondLst>
                            <p:childTnLst>
                              <p:par>
                                <p:cTn id="32" presetID="1" presetClass="entr" presetSubtype="0" fill="hold" grpId="0" nodeType="afterEffect">
                                  <p:stCondLst>
                                    <p:cond delay="0"/>
                                  </p:stCondLst>
                                  <p:childTnLst>
                                    <p:set>
                                      <p:cBhvr>
                                        <p:cTn id="33" dur="1" fill="hold">
                                          <p:stCondLst>
                                            <p:cond delay="499"/>
                                          </p:stCondLst>
                                        </p:cTn>
                                        <p:tgtEl>
                                          <p:spTgt spid="77837"/>
                                        </p:tgtEl>
                                        <p:attrNameLst>
                                          <p:attrName>style.visibility</p:attrName>
                                        </p:attrNameLst>
                                      </p:cBhvr>
                                      <p:to>
                                        <p:strVal val="visible"/>
                                      </p:to>
                                    </p:set>
                                  </p:childTnLst>
                                </p:cTn>
                              </p:par>
                            </p:childTnLst>
                          </p:cTn>
                        </p:par>
                        <p:par>
                          <p:cTn id="34" fill="hold">
                            <p:stCondLst>
                              <p:cond delay="9000"/>
                            </p:stCondLst>
                            <p:childTnLst>
                              <p:par>
                                <p:cTn id="35" presetID="1" presetClass="entr" presetSubtype="0" fill="hold" grpId="0" nodeType="afterEffect">
                                  <p:stCondLst>
                                    <p:cond delay="0"/>
                                  </p:stCondLst>
                                  <p:childTnLst>
                                    <p:set>
                                      <p:cBhvr>
                                        <p:cTn id="36" dur="1" fill="hold">
                                          <p:stCondLst>
                                            <p:cond delay="499"/>
                                          </p:stCondLst>
                                        </p:cTn>
                                        <p:tgtEl>
                                          <p:spTgt spid="77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ldLvl="0" animBg="1" autoUpdateAnimBg="0"/>
      <p:bldP spid="77828" grpId="0" bldLvl="0" animBg="1" autoUpdateAnimBg="0"/>
      <p:bldP spid="77829" grpId="0" bldLvl="0" animBg="1" autoUpdateAnimBg="0"/>
      <p:bldP spid="77830" grpId="0" bldLvl="0" animBg="1"/>
      <p:bldP spid="77831" grpId="0" bldLvl="0" animBg="1"/>
      <p:bldP spid="77832" grpId="0" bldLvl="0" animBg="1"/>
      <p:bldP spid="77833" grpId="0" bldLvl="0" animBg="1"/>
      <p:bldP spid="77834" grpId="0" bldLvl="0" animBg="1"/>
      <p:bldP spid="77835" grpId="0" bldLvl="0" animBg="1" autoUpdateAnimBg="0"/>
      <p:bldP spid="77836" grpId="0" bldLvl="0" animBg="1" autoUpdateAnimBg="0"/>
      <p:bldP spid="7783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p:cNvSpPr>
            <a:spLocks noChangeArrowheads="1"/>
          </p:cNvSpPr>
          <p:nvPr/>
        </p:nvSpPr>
        <p:spPr bwMode="auto">
          <a:xfrm>
            <a:off x="0" y="914400"/>
            <a:ext cx="8774430"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indent="-342900" algn="just" eaLnBrk="0" hangingPunct="0">
              <a:lnSpc>
                <a:spcPct val="90000"/>
              </a:lnSpc>
              <a:spcBef>
                <a:spcPct val="20000"/>
              </a:spcBef>
              <a:buFont typeface="Wingdings" panose="05000000000000000000" pitchFamily="2" charset="2"/>
              <a:buNone/>
            </a:pPr>
            <a:r>
              <a:rPr lang="en-US" altLang="zh-CN" sz="2800" b="1" dirty="0" smtClean="0">
                <a:latin typeface="宋体" panose="02010600030101010101" pitchFamily="2" charset="-122"/>
              </a:rPr>
              <a:t>    Internet</a:t>
            </a:r>
            <a:r>
              <a:rPr lang="zh-CN" altLang="en-US" sz="2800" b="1" dirty="0">
                <a:latin typeface="宋体" panose="02010600030101010101" pitchFamily="2" charset="-122"/>
              </a:rPr>
              <a:t>已经成为最大的信息源，但缺乏集中统一的管理机制</a:t>
            </a:r>
            <a:r>
              <a:rPr lang="en-US" altLang="zh-CN" sz="2800" b="1" dirty="0">
                <a:latin typeface="宋体" panose="02010600030101010101" pitchFamily="2" charset="-122"/>
              </a:rPr>
              <a:t>, </a:t>
            </a:r>
            <a:r>
              <a:rPr lang="zh-CN" altLang="en-US" sz="2800" b="1" dirty="0">
                <a:latin typeface="宋体" panose="02010600030101010101" pitchFamily="2" charset="-122"/>
              </a:rPr>
              <a:t>信息发布具有自由性和任意性</a:t>
            </a:r>
            <a:r>
              <a:rPr lang="en-US" altLang="zh-CN" sz="2800" b="1" dirty="0">
                <a:latin typeface="宋体" panose="02010600030101010101" pitchFamily="2" charset="-122"/>
              </a:rPr>
              <a:t>, </a:t>
            </a:r>
            <a:r>
              <a:rPr lang="zh-CN" altLang="en-US" sz="2800" b="1" dirty="0">
                <a:latin typeface="宋体" panose="02010600030101010101" pitchFamily="2" charset="-122"/>
              </a:rPr>
              <a:t>难于控制和管理</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泛媒体</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分散</a:t>
            </a:r>
            <a:r>
              <a:rPr lang="zh-CN" altLang="en-US" sz="2800" b="1" dirty="0">
                <a:latin typeface="宋体" panose="02010600030101010101" pitchFamily="2" charset="-122"/>
              </a:rPr>
              <a:t>、无序</a:t>
            </a:r>
            <a:r>
              <a:rPr lang="zh-CN" altLang="en-US" sz="2800" b="1" dirty="0" smtClean="0">
                <a:latin typeface="宋体" panose="02010600030101010101" pitchFamily="2" charset="-122"/>
              </a:rPr>
              <a:t>、变动</a:t>
            </a:r>
            <a:r>
              <a:rPr lang="zh-CN" altLang="en-US" sz="2800" b="1" dirty="0">
                <a:latin typeface="宋体" panose="02010600030101010101" pitchFamily="2" charset="-122"/>
              </a:rPr>
              <a:t>、</a:t>
            </a:r>
            <a:r>
              <a:rPr lang="zh-CN" altLang="en-US" sz="2800" b="1" dirty="0" smtClean="0">
                <a:latin typeface="宋体" panose="02010600030101010101" pitchFamily="2" charset="-122"/>
              </a:rPr>
              <a:t>数量大</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非</a:t>
            </a:r>
            <a:r>
              <a:rPr lang="zh-CN" altLang="en-US" sz="2800" b="1" dirty="0">
                <a:latin typeface="宋体" panose="02010600030101010101" pitchFamily="2" charset="-122"/>
              </a:rPr>
              <a:t>规范、非结构</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检索、理解、推送、问题求解提出</a:t>
            </a:r>
            <a:r>
              <a:rPr lang="zh-CN" altLang="en-US" sz="2800" b="1" dirty="0">
                <a:latin typeface="宋体" panose="02010600030101010101" pitchFamily="2" charset="-122"/>
              </a:rPr>
              <a:t>新</a:t>
            </a:r>
            <a:r>
              <a:rPr lang="zh-CN" altLang="en-US" sz="2800" b="1" dirty="0" smtClean="0">
                <a:latin typeface="宋体" panose="02010600030101010101" pitchFamily="2" charset="-122"/>
              </a:rPr>
              <a:t>的需求</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多</a:t>
            </a:r>
            <a:r>
              <a:rPr lang="zh-CN" altLang="en-US" sz="2800" b="1" dirty="0">
                <a:latin typeface="宋体" panose="02010600030101010101" pitchFamily="2" charset="-122"/>
              </a:rPr>
              <a:t>语种、多类型信息的</a:t>
            </a:r>
            <a:r>
              <a:rPr lang="zh-CN" altLang="en-US" sz="2800" b="1" dirty="0" smtClean="0">
                <a:latin typeface="宋体" panose="02010600030101010101" pitchFamily="2" charset="-122"/>
              </a:rPr>
              <a:t>整合需求</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政治、经济、文化</a:t>
            </a:r>
            <a:r>
              <a:rPr lang="zh-CN" altLang="en-US" sz="2800" b="1" dirty="0">
                <a:latin typeface="宋体" panose="02010600030101010101" pitchFamily="2" charset="-122"/>
              </a:rPr>
              <a:t>新</a:t>
            </a:r>
            <a:r>
              <a:rPr lang="zh-CN" altLang="en-US" sz="2800" b="1" dirty="0" smtClean="0">
                <a:latin typeface="宋体" panose="02010600030101010101" pitchFamily="2" charset="-122"/>
              </a:rPr>
              <a:t>问题</a:t>
            </a:r>
          </a:p>
          <a:p>
            <a:pPr marL="914400" lvl="1" indent="-457200" algn="just" eaLnBrk="0" hangingPunct="0">
              <a:lnSpc>
                <a:spcPct val="90000"/>
              </a:lnSpc>
              <a:spcBef>
                <a:spcPct val="20000"/>
              </a:spcBef>
              <a:buFont typeface="Arial" panose="020B0604020202020204" pitchFamily="34" charset="0"/>
              <a:buChar char="•"/>
            </a:pPr>
            <a:r>
              <a:rPr lang="zh-CN" altLang="en-US" sz="2800" b="1" dirty="0" smtClean="0">
                <a:latin typeface="宋体" panose="02010600030101010101" pitchFamily="2" charset="-122"/>
              </a:rPr>
              <a:t>社交互动</a:t>
            </a:r>
            <a:endParaRPr lang="zh-CN" altLang="en-US" sz="2800" b="1" dirty="0">
              <a:latin typeface="宋体" panose="02010600030101010101" pitchFamily="2" charset="-122"/>
            </a:endParaRPr>
          </a:p>
        </p:txBody>
      </p:sp>
      <p:sp>
        <p:nvSpPr>
          <p:cNvPr id="5" name="Rectangle 1026"/>
          <p:cNvSpPr>
            <a:spLocks noGrp="1" noChangeArrowheads="1"/>
          </p:cNvSpPr>
          <p:nvPr>
            <p:ph type="title"/>
          </p:nvPr>
        </p:nvSpPr>
        <p:spPr>
          <a:xfrm>
            <a:off x="41275" y="0"/>
            <a:ext cx="9114790" cy="644525"/>
          </a:xfrm>
        </p:spPr>
        <p:txBody>
          <a:bodyPr/>
          <a:lstStyle/>
          <a:p>
            <a:r>
              <a:rPr lang="zh-CN" altLang="en-US" sz="4000" dirty="0" smtClean="0">
                <a:latin typeface="宋体" panose="02010600030101010101" pitchFamily="2" charset="-122"/>
                <a:ea typeface="宋体" panose="02010600030101010101" pitchFamily="2" charset="-122"/>
              </a:rPr>
              <a:t>实例</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非结构化数据 </a:t>
            </a:r>
            <a:endParaRPr lang="zh-CN" altLang="en-US" sz="4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61189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75565" y="0"/>
            <a:ext cx="9098280" cy="609600"/>
          </a:xfrm>
        </p:spPr>
        <p:txBody>
          <a:bodyPr/>
          <a:lstStyle/>
          <a:p>
            <a:r>
              <a:rPr lang="zh-CN" altLang="en-US" sz="4000" dirty="0" smtClean="0">
                <a:latin typeface="宋体" panose="02010600030101010101" pitchFamily="2" charset="-122"/>
                <a:ea typeface="宋体" panose="02010600030101010101" pitchFamily="2" charset="-122"/>
              </a:rPr>
              <a:t>实例</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非结构化数据</a:t>
            </a:r>
            <a:endParaRPr lang="zh-CN" altLang="en-US" sz="4000" dirty="0">
              <a:latin typeface="宋体" panose="02010600030101010101" pitchFamily="2" charset="-122"/>
              <a:ea typeface="宋体" panose="02010600030101010101" pitchFamily="2" charset="-122"/>
            </a:endParaRPr>
          </a:p>
        </p:txBody>
      </p:sp>
      <p:sp>
        <p:nvSpPr>
          <p:cNvPr id="201731" name="Rectangle 3"/>
          <p:cNvSpPr>
            <a:spLocks noGrp="1" noChangeArrowheads="1"/>
          </p:cNvSpPr>
          <p:nvPr>
            <p:ph type="body" idx="1"/>
          </p:nvPr>
        </p:nvSpPr>
        <p:spPr/>
        <p:txBody>
          <a:bodyPr/>
          <a:lstStyle/>
          <a:p>
            <a:pPr>
              <a:buFont typeface="Wingdings" panose="05000000000000000000" charset="0"/>
              <a:buChar char="Ø"/>
            </a:pPr>
            <a:r>
              <a:rPr lang="zh-CN" altLang="en-US" sz="2800" dirty="0">
                <a:latin typeface="宋体" panose="02010600030101010101" pitchFamily="2" charset="-122"/>
                <a:ea typeface="宋体" panose="02010600030101010101" pitchFamily="2" charset="-122"/>
              </a:rPr>
              <a:t>视频：</a:t>
            </a:r>
          </a:p>
          <a:p>
            <a:endParaRPr lang="zh-CN" altLang="en-US" sz="2400" dirty="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a:p>
            <a:pPr marL="0" indent="0">
              <a:buNone/>
            </a:pPr>
            <a:endParaRPr lang="zh-CN" altLang="en-US" sz="2400" dirty="0">
              <a:latin typeface="宋体" panose="02010600030101010101" pitchFamily="2" charset="-122"/>
              <a:ea typeface="宋体" panose="02010600030101010101" pitchFamily="2" charset="-122"/>
            </a:endParaRPr>
          </a:p>
          <a:p>
            <a:pPr>
              <a:buFont typeface="Wingdings" panose="05000000000000000000" charset="0"/>
              <a:buChar char="Ø"/>
            </a:pPr>
            <a:r>
              <a:rPr lang="zh-CN" altLang="en-US" sz="2800" dirty="0">
                <a:latin typeface="宋体" panose="02010600030101010101" pitchFamily="2" charset="-122"/>
                <a:ea typeface="宋体" panose="02010600030101010101" pitchFamily="2" charset="-122"/>
              </a:rPr>
              <a:t>文本：</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从这清秀的笔迹，干净的信纸上我说出第六个可能性是，此人工作</a:t>
            </a:r>
            <a:r>
              <a:rPr lang="zh-CN" altLang="en-US" sz="2400" dirty="0" smtClean="0">
                <a:latin typeface="宋体" panose="02010600030101010101" pitchFamily="2" charset="-122"/>
                <a:ea typeface="宋体" panose="02010600030101010101" pitchFamily="2" charset="-122"/>
              </a:rPr>
              <a:t>一定 是</a:t>
            </a:r>
            <a:r>
              <a:rPr lang="zh-CN" altLang="en-US" sz="2400" dirty="0">
                <a:latin typeface="宋体" panose="02010600030101010101" pitchFamily="2" charset="-122"/>
                <a:ea typeface="宋体" panose="02010600030101010101" pitchFamily="2" charset="-122"/>
              </a:rPr>
              <a:t>好的，由此推论他是个遵守时间、兢兢业业的模范职员。”</a:t>
            </a:r>
          </a:p>
          <a:p>
            <a:pPr>
              <a:buFont typeface="Wingdings" panose="05000000000000000000" charset="0"/>
              <a:buChar char="Ø"/>
            </a:pPr>
            <a:r>
              <a:rPr lang="zh-CN" altLang="en-US" sz="2800" dirty="0">
                <a:latin typeface="宋体" panose="02010600030101010101" pitchFamily="2" charset="-122"/>
                <a:ea typeface="宋体" panose="02010600030101010101" pitchFamily="2" charset="-122"/>
              </a:rPr>
              <a:t>声音：</a:t>
            </a:r>
          </a:p>
          <a:p>
            <a:pPr>
              <a:buFont typeface="Wingdings" panose="05000000000000000000" charset="0"/>
              <a:buChar char="Ø"/>
            </a:pPr>
            <a:r>
              <a:rPr lang="zh-CN" altLang="en-US" sz="2800" dirty="0">
                <a:latin typeface="宋体" panose="02010600030101010101" pitchFamily="2" charset="-122"/>
                <a:ea typeface="宋体" panose="02010600030101010101" pitchFamily="2" charset="-122"/>
              </a:rPr>
              <a:t>图像：</a:t>
            </a:r>
          </a:p>
        </p:txBody>
      </p:sp>
      <p:grpSp>
        <p:nvGrpSpPr>
          <p:cNvPr id="201732" name="Group 4"/>
          <p:cNvGrpSpPr/>
          <p:nvPr/>
        </p:nvGrpSpPr>
        <p:grpSpPr bwMode="auto">
          <a:xfrm>
            <a:off x="1828800" y="836613"/>
            <a:ext cx="7062788" cy="1906587"/>
            <a:chOff x="159" y="1660"/>
            <a:chExt cx="5488" cy="2225"/>
          </a:xfrm>
        </p:grpSpPr>
        <p:graphicFrame>
          <p:nvGraphicFramePr>
            <p:cNvPr id="201733" name="Object 5"/>
            <p:cNvGraphicFramePr>
              <a:graphicFrameLocks noChangeAspect="1"/>
            </p:cNvGraphicFramePr>
            <p:nvPr/>
          </p:nvGraphicFramePr>
          <p:xfrm>
            <a:off x="159" y="1661"/>
            <a:ext cx="757" cy="2222"/>
          </p:xfrm>
          <a:graphic>
            <a:graphicData uri="http://schemas.openxmlformats.org/presentationml/2006/ole">
              <mc:AlternateContent xmlns:mc="http://schemas.openxmlformats.org/markup-compatibility/2006">
                <mc:Choice xmlns:v="urn:schemas-microsoft-com:vml" Requires="v">
                  <p:oleObj spid="_x0000_s12398" name="位图图像" r:id="rId4" imgW="2105025" imgH="4914900" progId="Paint.Picture">
                    <p:embed/>
                  </p:oleObj>
                </mc:Choice>
                <mc:Fallback>
                  <p:oleObj name="位图图像" r:id="rId4" imgW="2105025" imgH="491490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 y="1661"/>
                          <a:ext cx="757" cy="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4" name="Object 6"/>
            <p:cNvGraphicFramePr>
              <a:graphicFrameLocks noChangeAspect="1"/>
            </p:cNvGraphicFramePr>
            <p:nvPr/>
          </p:nvGraphicFramePr>
          <p:xfrm>
            <a:off x="839" y="1661"/>
            <a:ext cx="953" cy="2224"/>
          </p:xfrm>
          <a:graphic>
            <a:graphicData uri="http://schemas.openxmlformats.org/presentationml/2006/ole">
              <mc:AlternateContent xmlns:mc="http://schemas.openxmlformats.org/markup-compatibility/2006">
                <mc:Choice xmlns:v="urn:schemas-microsoft-com:vml" Requires="v">
                  <p:oleObj spid="_x0000_s12399" name="位图图像" r:id="rId6" imgW="2466975" imgH="4905375" progId="Paint.Picture">
                    <p:embed/>
                  </p:oleObj>
                </mc:Choice>
                <mc:Fallback>
                  <p:oleObj name="位图图像" r:id="rId6" imgW="2466975" imgH="4905375"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1661"/>
                          <a:ext cx="953" cy="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5" name="Object 7"/>
            <p:cNvGraphicFramePr>
              <a:graphicFrameLocks noChangeAspect="1"/>
            </p:cNvGraphicFramePr>
            <p:nvPr/>
          </p:nvGraphicFramePr>
          <p:xfrm>
            <a:off x="1746" y="1661"/>
            <a:ext cx="982" cy="2222"/>
          </p:xfrm>
          <a:graphic>
            <a:graphicData uri="http://schemas.openxmlformats.org/presentationml/2006/ole">
              <mc:AlternateContent xmlns:mc="http://schemas.openxmlformats.org/markup-compatibility/2006">
                <mc:Choice xmlns:v="urn:schemas-microsoft-com:vml" Requires="v">
                  <p:oleObj spid="_x0000_s12400" name="位图图像" r:id="rId8" imgW="4581525" imgH="4848225" progId="Paint.Picture">
                    <p:embed/>
                  </p:oleObj>
                </mc:Choice>
                <mc:Fallback>
                  <p:oleObj name="位图图像" r:id="rId8" imgW="4581525" imgH="4848225"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6" y="1661"/>
                          <a:ext cx="982" cy="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6" name="Object 8"/>
            <p:cNvGraphicFramePr>
              <a:graphicFrameLocks noChangeAspect="1"/>
            </p:cNvGraphicFramePr>
            <p:nvPr/>
          </p:nvGraphicFramePr>
          <p:xfrm>
            <a:off x="2699" y="1661"/>
            <a:ext cx="1037" cy="2222"/>
          </p:xfrm>
          <a:graphic>
            <a:graphicData uri="http://schemas.openxmlformats.org/presentationml/2006/ole">
              <mc:AlternateContent xmlns:mc="http://schemas.openxmlformats.org/markup-compatibility/2006">
                <mc:Choice xmlns:v="urn:schemas-microsoft-com:vml" Requires="v">
                  <p:oleObj spid="_x0000_s12401" name="位图图像" r:id="rId10" imgW="3305175" imgH="4619625" progId="Paint.Picture">
                    <p:embed/>
                  </p:oleObj>
                </mc:Choice>
                <mc:Fallback>
                  <p:oleObj name="位图图像" r:id="rId10" imgW="3305175" imgH="4619625"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9" y="1661"/>
                          <a:ext cx="1037" cy="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9"/>
            <p:cNvGraphicFramePr>
              <a:graphicFrameLocks noChangeAspect="1"/>
            </p:cNvGraphicFramePr>
            <p:nvPr/>
          </p:nvGraphicFramePr>
          <p:xfrm>
            <a:off x="3697" y="1661"/>
            <a:ext cx="1004" cy="2224"/>
          </p:xfrm>
          <a:graphic>
            <a:graphicData uri="http://schemas.openxmlformats.org/presentationml/2006/ole">
              <mc:AlternateContent xmlns:mc="http://schemas.openxmlformats.org/markup-compatibility/2006">
                <mc:Choice xmlns:v="urn:schemas-microsoft-com:vml" Requires="v">
                  <p:oleObj spid="_x0000_s12402" name="位图图像" r:id="rId12" imgW="3048000" imgH="4505325" progId="Paint.Picture">
                    <p:embed/>
                  </p:oleObj>
                </mc:Choice>
                <mc:Fallback>
                  <p:oleObj name="位图图像" r:id="rId12" imgW="3048000" imgH="4505325"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7" y="1661"/>
                          <a:ext cx="1004" cy="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8" name="Object 10"/>
            <p:cNvGraphicFramePr>
              <a:graphicFrameLocks noChangeAspect="1"/>
            </p:cNvGraphicFramePr>
            <p:nvPr/>
          </p:nvGraphicFramePr>
          <p:xfrm>
            <a:off x="4513" y="1660"/>
            <a:ext cx="1134" cy="2223"/>
          </p:xfrm>
          <a:graphic>
            <a:graphicData uri="http://schemas.openxmlformats.org/presentationml/2006/ole">
              <mc:AlternateContent xmlns:mc="http://schemas.openxmlformats.org/markup-compatibility/2006">
                <mc:Choice xmlns:v="urn:schemas-microsoft-com:vml" Requires="v">
                  <p:oleObj spid="_x0000_s12403" name="位图图像" r:id="rId14" imgW="2390775" imgH="4705350" progId="Paint.Picture">
                    <p:embed/>
                  </p:oleObj>
                </mc:Choice>
                <mc:Fallback>
                  <p:oleObj name="位图图像" r:id="rId14" imgW="2390775" imgH="4705350"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3" y="1660"/>
                          <a:ext cx="1134" cy="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01739"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0800" y="5257800"/>
            <a:ext cx="2592388" cy="720725"/>
          </a:xfrm>
          <a:prstGeom prst="rect">
            <a:avLst/>
          </a:prstGeom>
          <a:noFill/>
          <a:extLst>
            <a:ext uri="{909E8E84-426E-40DD-AFC4-6F175D3DCCD1}">
              <a14:hiddenFill xmlns:a14="http://schemas.microsoft.com/office/drawing/2010/main">
                <a:solidFill>
                  <a:srgbClr val="FFFFFF"/>
                </a:solidFill>
              </a14:hiddenFill>
            </a:ext>
          </a:extLst>
        </p:spPr>
      </p:pic>
      <p:pic>
        <p:nvPicPr>
          <p:cNvPr id="20174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00800" y="4354513"/>
            <a:ext cx="2566988" cy="717550"/>
          </a:xfrm>
          <a:prstGeom prst="rect">
            <a:avLst/>
          </a:prstGeom>
          <a:noFill/>
          <a:extLst>
            <a:ext uri="{909E8E84-426E-40DD-AFC4-6F175D3DCCD1}">
              <a14:hiddenFill xmlns:a14="http://schemas.microsoft.com/office/drawing/2010/main">
                <a:solidFill>
                  <a:srgbClr val="FFFFFF"/>
                </a:solidFill>
              </a14:hiddenFill>
            </a:ext>
          </a:extLst>
        </p:spPr>
      </p:pic>
      <p:pic>
        <p:nvPicPr>
          <p:cNvPr id="201741" name="Picture 13" descr="A113-1"/>
          <p:cNvPicPr>
            <a:picLocks noChangeAspect="1" noChangeArrowheads="1"/>
          </p:cNvPicPr>
          <p:nvPr/>
        </p:nvPicPr>
        <p:blipFill>
          <a:blip r:embed="rId18" cstate="print">
            <a:lum bright="-18000" contrast="18000"/>
            <a:extLst>
              <a:ext uri="{28A0092B-C50C-407E-A947-70E740481C1C}">
                <a14:useLocalDpi xmlns:a14="http://schemas.microsoft.com/office/drawing/2010/main" val="0"/>
              </a:ext>
            </a:extLst>
          </a:blip>
          <a:srcRect l="9923" t="44444" r="34677"/>
          <a:stretch>
            <a:fillRect/>
          </a:stretch>
        </p:blipFill>
        <p:spPr bwMode="auto">
          <a:xfrm>
            <a:off x="1676400" y="4419601"/>
            <a:ext cx="1745508" cy="2079624"/>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201742" name="Picture 14" descr="x3_3d"/>
          <p:cNvPicPr>
            <a:picLocks noChangeAspect="1" noChangeArrowheads="1"/>
          </p:cNvPicPr>
          <p:nvPr/>
        </p:nvPicPr>
        <p:blipFill>
          <a:blip r:embed="rId19" cstate="print">
            <a:extLst>
              <a:ext uri="{28A0092B-C50C-407E-A947-70E740481C1C}">
                <a14:useLocalDpi xmlns:a14="http://schemas.microsoft.com/office/drawing/2010/main" val="0"/>
              </a:ext>
            </a:extLst>
          </a:blip>
          <a:srcRect l="11955" r="7610"/>
          <a:stretch>
            <a:fillRect/>
          </a:stretch>
        </p:blipFill>
        <p:spPr bwMode="auto">
          <a:xfrm>
            <a:off x="3657600" y="4419601"/>
            <a:ext cx="2203786" cy="20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18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41275"/>
            <a:ext cx="9069705" cy="568325"/>
          </a:xfrm>
        </p:spPr>
        <p:txBody>
          <a:bodyPr/>
          <a:lstStyle/>
          <a:p>
            <a:r>
              <a:rPr lang="zh-CN" altLang="en-US" sz="4000" dirty="0" smtClean="0">
                <a:latin typeface="宋体" panose="02010600030101010101" pitchFamily="2" charset="-122"/>
                <a:ea typeface="宋体" panose="02010600030101010101" pitchFamily="2" charset="-122"/>
              </a:rPr>
              <a:t>实例</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大数据</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pPr lvl="0"/>
            <a:r>
              <a:rPr lang="en-US" altLang="zh-CN" sz="2400" dirty="0" smtClean="0">
                <a:latin typeface="宋体" panose="02010600030101010101" pitchFamily="2" charset="-122"/>
                <a:ea typeface="宋体" panose="02010600030101010101" pitchFamily="2" charset="-122"/>
              </a:rPr>
              <a:t>Volume</a:t>
            </a:r>
            <a:r>
              <a:rPr lang="zh-CN" altLang="zh-CN" sz="2400" dirty="0" smtClean="0">
                <a:latin typeface="宋体" panose="02010600030101010101" pitchFamily="2" charset="-122"/>
                <a:ea typeface="宋体" panose="02010600030101010101" pitchFamily="2" charset="-122"/>
              </a:rPr>
              <a:t>：原始</a:t>
            </a:r>
            <a:r>
              <a:rPr lang="zh-CN" altLang="zh-CN" sz="2400" dirty="0">
                <a:latin typeface="宋体" panose="02010600030101010101" pitchFamily="2" charset="-122"/>
                <a:ea typeface="宋体" panose="02010600030101010101" pitchFamily="2" charset="-122"/>
              </a:rPr>
              <a:t>大数据通常是来自</a:t>
            </a:r>
            <a:r>
              <a:rPr lang="zh-CN" altLang="zh-CN" sz="2400" dirty="0" smtClean="0">
                <a:latin typeface="宋体" panose="02010600030101010101" pitchFamily="2" charset="-122"/>
                <a:ea typeface="宋体" panose="02010600030101010101" pitchFamily="2" charset="-122"/>
              </a:rPr>
              <a:t>于各地</a:t>
            </a:r>
            <a:r>
              <a:rPr lang="zh-CN" altLang="zh-CN" sz="2400" dirty="0">
                <a:latin typeface="宋体" panose="02010600030101010101" pitchFamily="2" charset="-122"/>
                <a:ea typeface="宋体" panose="02010600030101010101" pitchFamily="2" charset="-122"/>
              </a:rPr>
              <a:t>的各个行业，并且数据量持续增长。</a:t>
            </a:r>
            <a:r>
              <a:rPr lang="zh-CN" altLang="zh-CN" sz="2400" dirty="0" smtClean="0">
                <a:latin typeface="宋体" panose="02010600030101010101" pitchFamily="2" charset="-122"/>
                <a:ea typeface="宋体" panose="02010600030101010101" pitchFamily="2" charset="-122"/>
              </a:rPr>
              <a:t>按照行业</a:t>
            </a:r>
            <a:r>
              <a:rPr lang="zh-CN" altLang="zh-CN" sz="2400" dirty="0">
                <a:latin typeface="宋体" panose="02010600030101010101" pitchFamily="2" charset="-122"/>
                <a:ea typeface="宋体" panose="02010600030101010101" pitchFamily="2" charset="-122"/>
              </a:rPr>
              <a:t>的分析内容，大数据通常需要分析若干年的数据。我们可以想象这是多么巨大的数据量。</a:t>
            </a:r>
          </a:p>
          <a:p>
            <a:pPr lvl="0"/>
            <a:r>
              <a:rPr lang="en-US" altLang="zh-CN" sz="2400" dirty="0">
                <a:latin typeface="宋体" panose="02010600030101010101" pitchFamily="2" charset="-122"/>
                <a:ea typeface="宋体" panose="02010600030101010101" pitchFamily="2" charset="-122"/>
              </a:rPr>
              <a:t>Velocity</a:t>
            </a:r>
            <a:r>
              <a:rPr lang="zh-CN" altLang="zh-CN" sz="2400" dirty="0" smtClean="0">
                <a:latin typeface="宋体" panose="02010600030101010101" pitchFamily="2" charset="-122"/>
                <a:ea typeface="宋体" panose="02010600030101010101" pitchFamily="2" charset="-122"/>
              </a:rPr>
              <a:t>：大量</a:t>
            </a:r>
            <a:r>
              <a:rPr lang="zh-CN" altLang="zh-CN" sz="2400" dirty="0">
                <a:latin typeface="宋体" panose="02010600030101010101" pitchFamily="2" charset="-122"/>
                <a:ea typeface="宋体" panose="02010600030101010101" pitchFamily="2" charset="-122"/>
              </a:rPr>
              <a:t>在线或实时数据分析处理的需求。例如：战场决策支持中的指挥和突发事件处理建议、专用分析报表生成、恐怖袭击预警等。</a:t>
            </a:r>
          </a:p>
          <a:p>
            <a:pPr lvl="0"/>
            <a:r>
              <a:rPr lang="en-US" altLang="zh-CN" sz="2400" dirty="0">
                <a:latin typeface="宋体" panose="02010600030101010101" pitchFamily="2" charset="-122"/>
                <a:ea typeface="宋体" panose="02010600030101010101" pitchFamily="2" charset="-122"/>
              </a:rPr>
              <a:t>Variety</a:t>
            </a:r>
            <a:r>
              <a:rPr lang="zh-CN" altLang="zh-CN" sz="2400" dirty="0">
                <a:latin typeface="宋体" panose="02010600030101010101" pitchFamily="2" charset="-122"/>
                <a:ea typeface="宋体" panose="02010600030101010101" pitchFamily="2" charset="-122"/>
              </a:rPr>
              <a:t>：大数据通常会包含各种结构化数据表、非（半）结构化文本文档（</a:t>
            </a:r>
            <a:r>
              <a:rPr lang="en-US" altLang="zh-CN" sz="2400" dirty="0">
                <a:latin typeface="宋体" panose="02010600030101010101" pitchFamily="2" charset="-122"/>
                <a:ea typeface="宋体" panose="02010600030101010101" pitchFamily="2" charset="-122"/>
              </a:rPr>
              <a:t>xml</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log</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Web</a:t>
            </a:r>
            <a:r>
              <a:rPr lang="zh-CN" altLang="zh-CN" sz="2400" dirty="0">
                <a:latin typeface="宋体" panose="02010600030101010101" pitchFamily="2" charset="-122"/>
                <a:ea typeface="宋体" panose="02010600030101010101" pitchFamily="2" charset="-122"/>
              </a:rPr>
              <a:t>等）、视频、音频等多种多样的数据存储形式。</a:t>
            </a:r>
          </a:p>
          <a:p>
            <a:pPr lvl="0"/>
            <a:r>
              <a:rPr lang="en-US" altLang="zh-CN" sz="2400" dirty="0">
                <a:latin typeface="宋体" panose="02010600030101010101" pitchFamily="2" charset="-122"/>
                <a:ea typeface="宋体" panose="02010600030101010101" pitchFamily="2" charset="-122"/>
              </a:rPr>
              <a:t>Value</a:t>
            </a:r>
            <a:r>
              <a:rPr lang="zh-CN" altLang="zh-CN" sz="2400" dirty="0">
                <a:latin typeface="宋体" panose="02010600030101010101" pitchFamily="2" charset="-122"/>
                <a:ea typeface="宋体" panose="02010600030101010101" pitchFamily="2" charset="-122"/>
              </a:rPr>
              <a:t>：大数据的价值不必多说，它不仅与战场成败息息相关，更可用于国家政策乃至全球的商业竞争、新技术的</a:t>
            </a:r>
            <a:r>
              <a:rPr lang="zh-CN" altLang="zh-CN" sz="2400" dirty="0" smtClean="0">
                <a:latin typeface="宋体" panose="02010600030101010101" pitchFamily="2" charset="-122"/>
                <a:ea typeface="宋体" panose="02010600030101010101" pitchFamily="2" charset="-122"/>
              </a:rPr>
              <a:t>研发</a:t>
            </a:r>
            <a:r>
              <a:rPr lang="zh-CN" altLang="en-US" sz="2400" dirty="0" smtClean="0">
                <a:latin typeface="宋体" panose="02010600030101010101" pitchFamily="2" charset="-122"/>
                <a:ea typeface="宋体" panose="02010600030101010101" pitchFamily="2" charset="-122"/>
              </a:rPr>
              <a:t>、社会安定</a:t>
            </a:r>
            <a:r>
              <a:rPr lang="zh-CN" altLang="zh-CN" sz="2400" dirty="0" smtClean="0">
                <a:latin typeface="宋体" panose="02010600030101010101" pitchFamily="2" charset="-122"/>
                <a:ea typeface="宋体" panose="02010600030101010101" pitchFamily="2" charset="-122"/>
              </a:rPr>
              <a:t>。</a:t>
            </a:r>
            <a:endParaRPr lang="zh-CN"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Complexity</a:t>
            </a:r>
            <a:r>
              <a:rPr lang="zh-CN" altLang="zh-CN" sz="2400" dirty="0">
                <a:latin typeface="宋体" panose="02010600030101010101" pitchFamily="2" charset="-122"/>
                <a:ea typeface="宋体" panose="02010600030101010101" pitchFamily="2" charset="-122"/>
              </a:rPr>
              <a:t>：大数据本身的多样性和复杂性使其处理和分析的难度非常大；</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60626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514" y="1371600"/>
            <a:ext cx="8458200" cy="4524315"/>
          </a:xfrm>
          <a:prstGeom prst="rect">
            <a:avLst/>
          </a:prstGeom>
        </p:spPr>
        <p:txBody>
          <a:bodyPr wrap="square">
            <a:spAutoFit/>
          </a:bodyPr>
          <a:lstStyle/>
          <a:p>
            <a:r>
              <a:rPr lang="zh-CN" altLang="en-US" b="1" dirty="0">
                <a:solidFill>
                  <a:srgbClr val="FF0000"/>
                </a:solidFill>
              </a:rPr>
              <a:t>定量数据</a:t>
            </a:r>
            <a:r>
              <a:rPr lang="en-US" altLang="zh-CN" b="1" dirty="0">
                <a:solidFill>
                  <a:srgbClr val="FF0000"/>
                </a:solidFill>
              </a:rPr>
              <a:t>(Quantitative data)</a:t>
            </a:r>
            <a:endParaRPr lang="zh-CN" altLang="en-US" b="1" dirty="0">
              <a:solidFill>
                <a:srgbClr val="FF0000"/>
              </a:solidFill>
            </a:endParaRPr>
          </a:p>
          <a:p>
            <a:r>
              <a:rPr lang="zh-CN" altLang="en-US" b="1" dirty="0" smtClean="0"/>
              <a:t>定量</a:t>
            </a:r>
            <a:r>
              <a:rPr lang="zh-CN" altLang="en-US" b="1" dirty="0"/>
              <a:t>数据是关于“谁</a:t>
            </a:r>
            <a:r>
              <a:rPr lang="en-US" altLang="zh-CN" b="1" dirty="0"/>
              <a:t>(Who)”</a:t>
            </a:r>
            <a:r>
              <a:rPr lang="zh-CN" altLang="en-US" b="1" dirty="0"/>
              <a:t>、“什么时候</a:t>
            </a:r>
            <a:r>
              <a:rPr lang="en-US" altLang="zh-CN" b="1" dirty="0"/>
              <a:t>(When)”</a:t>
            </a:r>
            <a:r>
              <a:rPr lang="zh-CN" altLang="en-US" b="1" dirty="0"/>
              <a:t>、“什么</a:t>
            </a:r>
            <a:r>
              <a:rPr lang="en-US" altLang="zh-CN" b="1" dirty="0"/>
              <a:t>(What)”</a:t>
            </a:r>
            <a:r>
              <a:rPr lang="zh-CN" altLang="en-US" b="1" dirty="0"/>
              <a:t>和“在哪里</a:t>
            </a:r>
            <a:r>
              <a:rPr lang="en-US" altLang="zh-CN" b="1" dirty="0"/>
              <a:t>(Where)”</a:t>
            </a:r>
            <a:r>
              <a:rPr lang="zh-CN" altLang="en-US" b="1" dirty="0"/>
              <a:t>的</a:t>
            </a:r>
            <a:r>
              <a:rPr lang="zh-CN" altLang="en-US" b="1" dirty="0" smtClean="0"/>
              <a:t>数值数据</a:t>
            </a:r>
            <a:endParaRPr lang="en-US" altLang="zh-CN" b="1" dirty="0" smtClean="0"/>
          </a:p>
          <a:p>
            <a:endParaRPr lang="en-US" altLang="zh-CN" b="1" dirty="0" smtClean="0"/>
          </a:p>
          <a:p>
            <a:r>
              <a:rPr lang="zh-CN" altLang="en-US" b="1" dirty="0">
                <a:solidFill>
                  <a:srgbClr val="FF0000"/>
                </a:solidFill>
              </a:rPr>
              <a:t>定性数据</a:t>
            </a:r>
            <a:r>
              <a:rPr lang="en-US" altLang="zh-CN" b="1" dirty="0">
                <a:solidFill>
                  <a:srgbClr val="FF0000"/>
                </a:solidFill>
              </a:rPr>
              <a:t>(Qualitative data)</a:t>
            </a:r>
            <a:endParaRPr lang="zh-CN" altLang="en-US" dirty="0">
              <a:solidFill>
                <a:srgbClr val="FF0000"/>
              </a:solidFill>
            </a:endParaRPr>
          </a:p>
          <a:p>
            <a:r>
              <a:rPr lang="zh-CN" altLang="en-US" b="1" dirty="0"/>
              <a:t>定性数据最好的定义为非数字信息，是关于“如何</a:t>
            </a:r>
            <a:r>
              <a:rPr lang="en-US" altLang="zh-CN" b="1" dirty="0"/>
              <a:t>(How)”</a:t>
            </a:r>
            <a:r>
              <a:rPr lang="zh-CN" altLang="en-US" b="1" dirty="0"/>
              <a:t>和“为什么</a:t>
            </a:r>
            <a:r>
              <a:rPr lang="en-US" altLang="zh-CN" b="1" dirty="0"/>
              <a:t>(Why)”</a:t>
            </a:r>
            <a:r>
              <a:rPr lang="zh-CN" altLang="en-US" b="1" dirty="0"/>
              <a:t>。</a:t>
            </a:r>
            <a:endParaRPr lang="en-US" altLang="zh-CN" b="1" dirty="0"/>
          </a:p>
          <a:p>
            <a:endParaRPr lang="zh-CN" altLang="en-US" b="1" dirty="0"/>
          </a:p>
          <a:p>
            <a:r>
              <a:rPr lang="zh-CN" altLang="en-US" b="1" dirty="0"/>
              <a:t>定性数据是更难得到的，例如，只要看看微博的热门话题，就能轻松找到能够用户关注的范围广度，并挖掘任何你想要的关键字。</a:t>
            </a:r>
          </a:p>
          <a:p>
            <a:endParaRPr lang="zh-CN" altLang="en-US" b="1" dirty="0"/>
          </a:p>
        </p:txBody>
      </p:sp>
      <p:sp>
        <p:nvSpPr>
          <p:cNvPr id="3" name="Rectangle 2"/>
          <p:cNvSpPr txBox="1">
            <a:spLocks noChangeArrowheads="1"/>
          </p:cNvSpPr>
          <p:nvPr/>
        </p:nvSpPr>
        <p:spPr>
          <a:xfrm>
            <a:off x="758483" y="-76200"/>
            <a:ext cx="8229600" cy="60960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pPr algn="ctr"/>
            <a:r>
              <a:rPr lang="zh-CN" altLang="en-US" sz="4000" dirty="0" smtClean="0">
                <a:latin typeface="黑体" pitchFamily="49" charset="-122"/>
                <a:ea typeface="黑体" pitchFamily="49" charset="-122"/>
              </a:rPr>
              <a:t>数据及数据分类</a:t>
            </a:r>
            <a:endParaRPr lang="zh-CN" altLang="en-US" sz="4000" dirty="0">
              <a:latin typeface="黑体" pitchFamily="49" charset="-122"/>
              <a:ea typeface="黑体" pitchFamily="49" charset="-122"/>
            </a:endParaRPr>
          </a:p>
        </p:txBody>
      </p:sp>
    </p:spTree>
    <p:extLst>
      <p:ext uri="{BB962C8B-B14F-4D97-AF65-F5344CB8AC3E}">
        <p14:creationId xmlns:p14="http://schemas.microsoft.com/office/powerpoint/2010/main" val="233975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92686" y="-17585"/>
            <a:ext cx="8829040" cy="62103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dirty="0" smtClean="0">
                <a:latin typeface="黑体" pitchFamily="49" charset="-122"/>
                <a:ea typeface="黑体" pitchFamily="49" charset="-122"/>
              </a:rPr>
              <a:t>数据分析</a:t>
            </a:r>
            <a:endParaRPr lang="zh-CN" altLang="en-US" dirty="0">
              <a:latin typeface="黑体" pitchFamily="49" charset="-122"/>
              <a:ea typeface="黑体" pitchFamily="49" charset="-122"/>
            </a:endParaRPr>
          </a:p>
        </p:txBody>
      </p:sp>
      <p:sp>
        <p:nvSpPr>
          <p:cNvPr id="3" name="内容占位符 2"/>
          <p:cNvSpPr txBox="1">
            <a:spLocks/>
          </p:cNvSpPr>
          <p:nvPr/>
        </p:nvSpPr>
        <p:spPr>
          <a:xfrm>
            <a:off x="440690" y="609600"/>
            <a:ext cx="8341360" cy="586740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r>
              <a:rPr lang="zh-CN" altLang="en-US" dirty="0" smtClean="0">
                <a:latin typeface="宋体" panose="02010600030101010101" pitchFamily="2" charset="-122"/>
                <a:ea typeface="宋体" panose="02010600030101010101" pitchFamily="2" charset="-122"/>
              </a:rPr>
              <a:t>数据分析</a:t>
            </a:r>
            <a:endParaRPr lang="en-US" altLang="zh-CN" dirty="0" smtClean="0">
              <a:latin typeface="宋体" panose="02010600030101010101" pitchFamily="2" charset="-122"/>
              <a:ea typeface="宋体" panose="02010600030101010101" pitchFamily="2" charset="-122"/>
            </a:endParaRPr>
          </a:p>
          <a:p>
            <a:pPr lvl="1"/>
            <a:r>
              <a:rPr lang="zh-CN" altLang="en-US" dirty="0"/>
              <a:t>数据分析是指用适当的</a:t>
            </a:r>
            <a:r>
              <a:rPr lang="zh-CN" altLang="en-US" dirty="0">
                <a:hlinkClick r:id="rId2"/>
              </a:rPr>
              <a:t>统计分析方法</a:t>
            </a:r>
            <a:r>
              <a:rPr lang="zh-CN" altLang="en-US" dirty="0"/>
              <a:t>对收集来的大量数据进行分析，提取有用信息和形成结论而对数据加以详细研究和概括总结的过程。这一过程也是</a:t>
            </a:r>
            <a:r>
              <a:rPr lang="zh-CN" altLang="en-US" dirty="0">
                <a:hlinkClick r:id="rId3"/>
              </a:rPr>
              <a:t>质量管理体系</a:t>
            </a:r>
            <a:r>
              <a:rPr lang="zh-CN" altLang="en-US" dirty="0"/>
              <a:t>的支持过程。在实用中，数据分析可帮助人们作出判断，以便采取适当</a:t>
            </a:r>
            <a:r>
              <a:rPr lang="zh-CN" altLang="en-US" dirty="0" smtClean="0"/>
              <a:t>行动</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55522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92686" y="-17585"/>
            <a:ext cx="8829040" cy="62103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dirty="0" smtClean="0">
                <a:latin typeface="黑体" pitchFamily="49" charset="-122"/>
                <a:ea typeface="黑体" pitchFamily="49" charset="-122"/>
              </a:rPr>
              <a:t>数据分析</a:t>
            </a:r>
            <a:endParaRPr lang="zh-CN" altLang="en-US" dirty="0">
              <a:latin typeface="黑体" pitchFamily="49" charset="-122"/>
              <a:ea typeface="黑体" pitchFamily="49" charset="-122"/>
            </a:endParaRPr>
          </a:p>
        </p:txBody>
      </p:sp>
      <p:sp>
        <p:nvSpPr>
          <p:cNvPr id="3" name="内容占位符 2"/>
          <p:cNvSpPr txBox="1">
            <a:spLocks/>
          </p:cNvSpPr>
          <p:nvPr/>
        </p:nvSpPr>
        <p:spPr>
          <a:xfrm>
            <a:off x="152400" y="609600"/>
            <a:ext cx="8629650" cy="586740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r>
              <a:rPr lang="zh-CN" altLang="en-US" dirty="0" smtClean="0"/>
              <a:t>数据</a:t>
            </a:r>
            <a:r>
              <a:rPr lang="zh-CN" altLang="en-US" dirty="0"/>
              <a:t>挖掘</a:t>
            </a:r>
          </a:p>
          <a:p>
            <a:pPr lvl="1"/>
            <a:r>
              <a:rPr lang="zh-CN" altLang="en-US" dirty="0"/>
              <a:t>数据挖掘</a:t>
            </a:r>
            <a:r>
              <a:rPr lang="zh-CN" altLang="en-US" dirty="0" smtClean="0"/>
              <a:t>（</a:t>
            </a:r>
            <a:r>
              <a:rPr lang="en-US" altLang="zh-CN" dirty="0" smtClean="0"/>
              <a:t>Data </a:t>
            </a:r>
            <a:r>
              <a:rPr lang="en-US" altLang="zh-CN" dirty="0"/>
              <a:t>mining</a:t>
            </a:r>
            <a:r>
              <a:rPr lang="zh-CN" altLang="en-US" dirty="0" smtClean="0"/>
              <a:t>），资料</a:t>
            </a:r>
            <a:r>
              <a:rPr lang="zh-CN" altLang="en-US" dirty="0"/>
              <a:t>探勘、数据</a:t>
            </a:r>
            <a:r>
              <a:rPr lang="zh-CN" altLang="en-US" dirty="0" smtClean="0"/>
              <a:t>采矿</a:t>
            </a:r>
            <a:r>
              <a:rPr lang="zh-CN" altLang="en-US" dirty="0"/>
              <a:t>，</a:t>
            </a:r>
            <a:r>
              <a:rPr lang="zh-CN" altLang="en-US" dirty="0" smtClean="0"/>
              <a:t>是</a:t>
            </a:r>
            <a:r>
              <a:rPr lang="zh-CN" altLang="en-US" dirty="0"/>
              <a:t>数据库知识发现</a:t>
            </a:r>
            <a:r>
              <a:rPr lang="zh-CN" altLang="en-US" dirty="0" smtClean="0"/>
              <a:t>（</a:t>
            </a:r>
            <a:r>
              <a:rPr lang="en-US" altLang="zh-CN" dirty="0" smtClean="0"/>
              <a:t>Knowledge-Discovery </a:t>
            </a:r>
            <a:r>
              <a:rPr lang="en-US" altLang="zh-CN" dirty="0"/>
              <a:t>in Databases</a:t>
            </a:r>
            <a:r>
              <a:rPr lang="zh-CN" altLang="en-US" dirty="0" smtClean="0"/>
              <a:t>，</a:t>
            </a:r>
            <a:r>
              <a:rPr lang="en-US" altLang="zh-CN" dirty="0" smtClean="0"/>
              <a:t>KDD</a:t>
            </a:r>
            <a:r>
              <a:rPr lang="en-US" altLang="zh-CN" dirty="0"/>
              <a:t>)</a:t>
            </a:r>
            <a:r>
              <a:rPr lang="zh-CN" altLang="en-US" dirty="0"/>
              <a:t>中的一个步骤</a:t>
            </a:r>
            <a:r>
              <a:rPr lang="zh-CN" altLang="en-US" dirty="0" smtClean="0"/>
              <a:t>。</a:t>
            </a:r>
            <a:endParaRPr lang="en-US" altLang="zh-CN" dirty="0" smtClean="0"/>
          </a:p>
          <a:p>
            <a:pPr lvl="1"/>
            <a:r>
              <a:rPr lang="zh-CN" altLang="en-US" dirty="0" smtClean="0"/>
              <a:t>数据</a:t>
            </a:r>
            <a:r>
              <a:rPr lang="zh-CN" altLang="en-US" dirty="0"/>
              <a:t>挖掘一般是指从大量的数据中通过算法搜索隐藏于其中信息的过程</a:t>
            </a:r>
            <a:r>
              <a:rPr lang="zh-CN" altLang="en-US" dirty="0" smtClean="0"/>
              <a:t>。</a:t>
            </a:r>
            <a:endParaRPr lang="en-US" altLang="zh-CN" dirty="0" smtClean="0"/>
          </a:p>
          <a:p>
            <a:pPr lvl="1"/>
            <a:r>
              <a:rPr lang="zh-CN" altLang="en-US" dirty="0" smtClean="0"/>
              <a:t>数据</a:t>
            </a:r>
            <a:r>
              <a:rPr lang="zh-CN" altLang="en-US" dirty="0"/>
              <a:t>挖掘通常与计算机科学有关，并通过统计、在线分析处理、情报检索、机器学习、专家系统（依靠过去的经验法则）和模式识别等诸多方法来实现上述目标。</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6651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92686" y="-17585"/>
            <a:ext cx="8829040" cy="62103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dirty="0" smtClean="0">
                <a:latin typeface="黑体" pitchFamily="49" charset="-122"/>
                <a:ea typeface="黑体" pitchFamily="49" charset="-122"/>
              </a:rPr>
              <a:t>数据分析</a:t>
            </a:r>
            <a:endParaRPr lang="zh-CN" altLang="en-US" dirty="0">
              <a:latin typeface="黑体" pitchFamily="49" charset="-122"/>
              <a:ea typeface="黑体" pitchFamily="49" charset="-122"/>
            </a:endParaRPr>
          </a:p>
        </p:txBody>
      </p:sp>
      <p:sp>
        <p:nvSpPr>
          <p:cNvPr id="3" name="内容占位符 2"/>
          <p:cNvSpPr txBox="1">
            <a:spLocks/>
          </p:cNvSpPr>
          <p:nvPr/>
        </p:nvSpPr>
        <p:spPr>
          <a:xfrm>
            <a:off x="152400" y="609600"/>
            <a:ext cx="8629650" cy="586740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r>
              <a:rPr lang="zh-CN" altLang="en-US" dirty="0"/>
              <a:t>大</a:t>
            </a:r>
            <a:r>
              <a:rPr lang="zh-CN" altLang="en-US" dirty="0" smtClean="0"/>
              <a:t>数据分析</a:t>
            </a:r>
            <a:endParaRPr lang="zh-CN" altLang="en-US" dirty="0"/>
          </a:p>
          <a:p>
            <a:pPr lvl="1"/>
            <a:r>
              <a:rPr lang="zh-CN" altLang="en-US" dirty="0">
                <a:hlinkClick r:id="rId2"/>
              </a:rPr>
              <a:t>大数据分析</a:t>
            </a:r>
            <a:r>
              <a:rPr lang="zh-CN" altLang="en-US" dirty="0"/>
              <a:t>是指对规模巨大的</a:t>
            </a:r>
            <a:r>
              <a:rPr lang="zh-CN" altLang="en-US" dirty="0">
                <a:hlinkClick r:id="rId3"/>
              </a:rPr>
              <a:t>数据</a:t>
            </a:r>
            <a:r>
              <a:rPr lang="zh-CN" altLang="en-US" dirty="0"/>
              <a:t>进行分析</a:t>
            </a:r>
            <a:r>
              <a:rPr lang="zh-CN" altLang="en-US" dirty="0" smtClean="0"/>
              <a:t>。</a:t>
            </a:r>
            <a:endParaRPr lang="en-US" altLang="zh-CN" dirty="0" smtClean="0"/>
          </a:p>
          <a:p>
            <a:pPr lvl="1"/>
            <a:r>
              <a:rPr lang="zh-CN" altLang="en-US" dirty="0" smtClean="0"/>
              <a:t>大</a:t>
            </a:r>
            <a:r>
              <a:rPr lang="zh-CN" altLang="en-US" dirty="0"/>
              <a:t>数据可以概括为</a:t>
            </a:r>
            <a:r>
              <a:rPr lang="en-US" altLang="zh-CN" dirty="0"/>
              <a:t>5</a:t>
            </a:r>
            <a:r>
              <a:rPr lang="zh-CN" altLang="en-US" dirty="0"/>
              <a:t>个</a:t>
            </a:r>
            <a:r>
              <a:rPr lang="en-US" altLang="zh-CN" dirty="0"/>
              <a:t>V</a:t>
            </a:r>
            <a:r>
              <a:rPr lang="zh-CN" altLang="en-US" dirty="0"/>
              <a:t>， 数据量大</a:t>
            </a:r>
            <a:r>
              <a:rPr lang="en-US" altLang="zh-CN" dirty="0"/>
              <a:t>(Volume)</a:t>
            </a:r>
            <a:r>
              <a:rPr lang="zh-CN" altLang="en-US" dirty="0"/>
              <a:t>、速度快</a:t>
            </a:r>
            <a:r>
              <a:rPr lang="en-US" altLang="zh-CN" dirty="0"/>
              <a:t>(</a:t>
            </a:r>
            <a:r>
              <a:rPr lang="en-US" altLang="zh-CN" dirty="0">
                <a:hlinkClick r:id="rId4"/>
              </a:rPr>
              <a:t>Velocity</a:t>
            </a:r>
            <a:r>
              <a:rPr lang="en-US" altLang="zh-CN" dirty="0"/>
              <a:t>)</a:t>
            </a:r>
            <a:r>
              <a:rPr lang="zh-CN" altLang="en-US" dirty="0"/>
              <a:t>、类型多</a:t>
            </a:r>
            <a:r>
              <a:rPr lang="en-US" altLang="zh-CN" dirty="0"/>
              <a:t>(Variety)</a:t>
            </a:r>
            <a:r>
              <a:rPr lang="zh-CN" altLang="en-US" dirty="0"/>
              <a:t>、价值（</a:t>
            </a:r>
            <a:r>
              <a:rPr lang="en-US" altLang="zh-CN" dirty="0"/>
              <a:t>Value</a:t>
            </a:r>
            <a:r>
              <a:rPr lang="zh-CN" altLang="en-US" dirty="0"/>
              <a:t>）、真实性</a:t>
            </a:r>
            <a:r>
              <a:rPr lang="en-US" altLang="zh-CN" dirty="0"/>
              <a:t>(Veracity)</a:t>
            </a:r>
            <a:r>
              <a:rPr lang="zh-CN" altLang="en-US" dirty="0" smtClean="0"/>
              <a:t>。</a:t>
            </a:r>
            <a:endParaRPr lang="en-US" altLang="zh-CN" dirty="0" smtClean="0"/>
          </a:p>
          <a:p>
            <a:pPr lvl="1"/>
            <a:r>
              <a:rPr lang="zh-CN" altLang="en-US" dirty="0" smtClean="0"/>
              <a:t>随之而来</a:t>
            </a:r>
            <a:r>
              <a:rPr lang="zh-CN" altLang="en-US" dirty="0"/>
              <a:t>的</a:t>
            </a:r>
            <a:r>
              <a:rPr lang="zh-CN" altLang="en-US" dirty="0">
                <a:hlinkClick r:id="rId5"/>
              </a:rPr>
              <a:t>数据仓库</a:t>
            </a:r>
            <a:r>
              <a:rPr lang="zh-CN" altLang="en-US" dirty="0"/>
              <a:t>、</a:t>
            </a:r>
            <a:r>
              <a:rPr lang="zh-CN" altLang="en-US" dirty="0">
                <a:hlinkClick r:id="rId6"/>
              </a:rPr>
              <a:t>数据安全</a:t>
            </a:r>
            <a:r>
              <a:rPr lang="zh-CN" altLang="en-US" dirty="0"/>
              <a:t>、数据分析、</a:t>
            </a:r>
            <a:r>
              <a:rPr lang="zh-CN" altLang="en-US" dirty="0">
                <a:hlinkClick r:id="rId7"/>
              </a:rPr>
              <a:t>数据挖掘</a:t>
            </a:r>
            <a:r>
              <a:rPr lang="zh-CN" altLang="en-US" dirty="0"/>
              <a:t>等等围绕大数据</a:t>
            </a:r>
            <a:r>
              <a:rPr lang="zh-CN" altLang="en-US" dirty="0" smtClean="0"/>
              <a:t>的大</a:t>
            </a:r>
            <a:r>
              <a:rPr lang="zh-CN" altLang="en-US" dirty="0"/>
              <a:t>数据分析也应运而生</a:t>
            </a:r>
            <a:endParaRPr lang="en-US" altLang="zh-CN" dirty="0"/>
          </a:p>
          <a:p>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65617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093287221"/>
              </p:ext>
            </p:extLst>
          </p:nvPr>
        </p:nvGraphicFramePr>
        <p:xfrm>
          <a:off x="381001" y="914394"/>
          <a:ext cx="8153397" cy="5410200"/>
        </p:xfrm>
        <a:graphic>
          <a:graphicData uri="http://schemas.openxmlformats.org/drawingml/2006/table">
            <a:tbl>
              <a:tblPr>
                <a:tableStyleId>{5C22544A-7EE6-4342-B048-85BDC9FD1C3A}</a:tableStyleId>
              </a:tblPr>
              <a:tblGrid>
                <a:gridCol w="1199682"/>
                <a:gridCol w="3354669"/>
                <a:gridCol w="1199682"/>
                <a:gridCol w="1199682"/>
                <a:gridCol w="1199682"/>
              </a:tblGrid>
              <a:tr h="225425">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r>
                        <a:rPr lang="zh-CN" altLang="en-US" sz="1400" b="1" u="none" strike="noStrike">
                          <a:effectLst/>
                        </a:rPr>
                        <a:t>北京</a:t>
                      </a:r>
                      <a:endParaRPr lang="zh-CN" altLang="en-US" sz="1400" b="1" i="0" u="none" strike="noStrike">
                        <a:solidFill>
                          <a:srgbClr val="000000"/>
                        </a:solidFill>
                        <a:effectLst/>
                        <a:latin typeface="宋体"/>
                      </a:endParaRPr>
                    </a:p>
                  </a:txBody>
                  <a:tcPr marL="9525" marR="9525" marT="9525" marB="0" anchor="b"/>
                </a:tc>
                <a:tc>
                  <a:txBody>
                    <a:bodyPr/>
                    <a:lstStyle/>
                    <a:p>
                      <a:pPr algn="l" fontAlgn="b"/>
                      <a:r>
                        <a:rPr lang="zh-CN" altLang="en-US" sz="1400" b="1" u="none" strike="noStrike">
                          <a:effectLst/>
                        </a:rPr>
                        <a:t>天津</a:t>
                      </a:r>
                      <a:endParaRPr lang="zh-CN" altLang="en-US" sz="1400" b="1" i="0" u="none" strike="noStrike">
                        <a:solidFill>
                          <a:srgbClr val="000000"/>
                        </a:solidFill>
                        <a:effectLst/>
                        <a:latin typeface="宋体"/>
                      </a:endParaRPr>
                    </a:p>
                  </a:txBody>
                  <a:tcPr marL="9525" marR="9525" marT="9525" marB="0" anchor="b"/>
                </a:tc>
                <a:tc>
                  <a:txBody>
                    <a:bodyPr/>
                    <a:lstStyle/>
                    <a:p>
                      <a:pPr algn="l" fontAlgn="b"/>
                      <a:r>
                        <a:rPr lang="zh-CN" altLang="en-US" sz="1400" b="1" u="none" strike="noStrike">
                          <a:effectLst/>
                        </a:rPr>
                        <a:t>河北</a:t>
                      </a:r>
                      <a:endParaRPr lang="zh-CN" altLang="en-US"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科技资源</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r>
              <a:tr h="225425">
                <a:tc gridSpan="2">
                  <a:txBody>
                    <a:bodyPr/>
                    <a:lstStyle/>
                    <a:p>
                      <a:pPr algn="ctr" fontAlgn="b"/>
                      <a:r>
                        <a:rPr lang="en-US" sz="1400" b="1" u="none" strike="noStrike">
                          <a:effectLst/>
                        </a:rPr>
                        <a:t>R&amp;D</a:t>
                      </a:r>
                      <a:r>
                        <a:rPr lang="zh-CN" altLang="en-US" sz="1400" b="1" u="none" strike="noStrike">
                          <a:effectLst/>
                        </a:rPr>
                        <a:t>人员</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27721</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8706</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6744</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en-US" sz="1400" b="1" u="none" strike="noStrike">
                          <a:effectLst/>
                        </a:rPr>
                        <a:t>R&amp;D</a:t>
                      </a:r>
                      <a:r>
                        <a:rPr lang="zh-CN" altLang="en-US" sz="1400" b="1" u="none" strike="noStrike">
                          <a:effectLst/>
                        </a:rPr>
                        <a:t>经费（万元）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700453</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215730</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67862</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地区综合科技进步水平</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l" fontAlgn="b"/>
                      <a:r>
                        <a:rPr lang="zh-CN" altLang="en-US" sz="1400" b="1" u="none" strike="noStrike">
                          <a:effectLst/>
                        </a:rPr>
                        <a:t>第一类</a:t>
                      </a:r>
                      <a:endParaRPr lang="zh-CN" altLang="en-US" sz="1400" b="1" i="0" u="none" strike="noStrike">
                        <a:solidFill>
                          <a:srgbClr val="000000"/>
                        </a:solidFill>
                        <a:effectLst/>
                        <a:latin typeface="宋体"/>
                      </a:endParaRPr>
                    </a:p>
                  </a:txBody>
                  <a:tcPr marL="9525" marR="9525" marT="9525" marB="0" anchor="b"/>
                </a:tc>
                <a:tc>
                  <a:txBody>
                    <a:bodyPr/>
                    <a:lstStyle/>
                    <a:p>
                      <a:pPr algn="l" fontAlgn="b"/>
                      <a:r>
                        <a:rPr lang="zh-CN" altLang="en-US" sz="1400" b="1" u="none" strike="noStrike">
                          <a:effectLst/>
                        </a:rPr>
                        <a:t>第一类</a:t>
                      </a:r>
                      <a:endParaRPr lang="zh-CN" altLang="en-US" sz="1400" b="1" i="0" u="none" strike="noStrike">
                        <a:solidFill>
                          <a:srgbClr val="000000"/>
                        </a:solidFill>
                        <a:effectLst/>
                        <a:latin typeface="宋体"/>
                      </a:endParaRPr>
                    </a:p>
                  </a:txBody>
                  <a:tcPr marL="9525" marR="9525" marT="9525" marB="0" anchor="b"/>
                </a:tc>
                <a:tc>
                  <a:txBody>
                    <a:bodyPr/>
                    <a:lstStyle/>
                    <a:p>
                      <a:pPr algn="l" fontAlgn="b"/>
                      <a:r>
                        <a:rPr lang="zh-CN" altLang="en-US" sz="1400" b="1" u="none" strike="noStrike">
                          <a:effectLst/>
                        </a:rPr>
                        <a:t>第四类</a:t>
                      </a:r>
                      <a:endParaRPr lang="zh-CN" altLang="en-US" sz="1400" b="1" i="0" u="none" strike="noStrike">
                        <a:solidFill>
                          <a:srgbClr val="000000"/>
                        </a:solidFill>
                        <a:effectLst/>
                        <a:latin typeface="宋体"/>
                      </a:endParaRPr>
                    </a:p>
                  </a:txBody>
                  <a:tcPr marL="9525" marR="9525" marT="9525" marB="0" anchor="b"/>
                </a:tc>
              </a:tr>
              <a:tr h="225425">
                <a:tc gridSpan="2">
                  <a:txBody>
                    <a:bodyPr/>
                    <a:lstStyle/>
                    <a:p>
                      <a:pPr algn="ctr" fontAlgn="b"/>
                      <a:r>
                        <a:rPr lang="en-US" sz="1400" b="1" u="none" strike="noStrike">
                          <a:effectLst/>
                        </a:rPr>
                        <a:t>R&amp;D</a:t>
                      </a:r>
                      <a:r>
                        <a:rPr lang="zh-CN" altLang="en-US" sz="1400" b="1" u="none" strike="noStrike">
                          <a:effectLst/>
                        </a:rPr>
                        <a:t>经费支出（万元）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936.6</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297.8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201.3</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en-US" sz="1400" b="1" u="none" strike="noStrike">
                          <a:effectLst/>
                        </a:rPr>
                        <a:t>R&amp;D</a:t>
                      </a:r>
                      <a:r>
                        <a:rPr lang="zh-CN" altLang="en-US" sz="1400" b="1" u="none" strike="noStrike">
                          <a:effectLst/>
                        </a:rPr>
                        <a:t>经费占</a:t>
                      </a:r>
                      <a:r>
                        <a:rPr lang="en-US" sz="1400" b="1" u="none" strike="noStrike">
                          <a:effectLst/>
                        </a:rPr>
                        <a:t>GDP</a:t>
                      </a:r>
                      <a:r>
                        <a:rPr lang="zh-CN" altLang="en-US" sz="1400" b="1" u="none" strike="noStrike">
                          <a:effectLst/>
                        </a:rPr>
                        <a:t>的比重（</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5.76</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2.63</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0.82</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地方财政科技拨款（亿元）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183.07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60.17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33.22</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占地方财政支出的比重（</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5.64</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3.35</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0.94</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高新技术</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高技术产业规模以上企业产值（亿元）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2897.6</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2672.3</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973.3</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高技术产品进出口额（亿美元）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402.97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361.98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57.38</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占全国份额（</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3.98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3.58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0.57</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高技术产品出口额（亿美元）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133.54</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173.81</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38.76</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占全国份额（</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2.43</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3.17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0.71</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高技术产品进口额（亿美元）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269.44</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188.17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18.62</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占全国份额（</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5.82</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4.06</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0.4</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科技成果</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c>
                  <a:txBody>
                    <a:bodyPr/>
                    <a:lstStyle/>
                    <a:p>
                      <a:pPr algn="l" fontAlgn="b"/>
                      <a:endParaRPr lang="zh-CN" altLang="en-US"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专利申请受理量（项）</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77955</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38489</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17595</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发明专利受理量（项）</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45057</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10623</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4651</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专利申请授权量（项）</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40888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13982</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11119</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发明专利申请授权量（项）</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15880</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2528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1469</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技术市场成交合同数（项）</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53550</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11699</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4400</a:t>
                      </a:r>
                      <a:endParaRPr lang="en-US" altLang="zh-CN" sz="1400" b="1" i="0" u="none" strike="noStrike">
                        <a:solidFill>
                          <a:srgbClr val="000000"/>
                        </a:solidFill>
                        <a:effectLst/>
                        <a:latin typeface="宋体"/>
                      </a:endParaRPr>
                    </a:p>
                  </a:txBody>
                  <a:tcPr marL="9525" marR="9525" marT="9525" marB="0" anchor="b"/>
                </a:tc>
              </a:tr>
              <a:tr h="225425">
                <a:tc gridSpan="2">
                  <a:txBody>
                    <a:bodyPr/>
                    <a:lstStyle/>
                    <a:p>
                      <a:pPr algn="ctr" fontAlgn="b"/>
                      <a:r>
                        <a:rPr lang="zh-CN" altLang="en-US" sz="1400" b="1" u="none" strike="noStrike">
                          <a:effectLst/>
                        </a:rPr>
                        <a:t>技术市场成交合同金额（亿元）</a:t>
                      </a:r>
                      <a:endParaRPr lang="zh-CN" altLang="en-US" sz="1400" b="1" i="0" u="none" strike="noStrike">
                        <a:solidFill>
                          <a:srgbClr val="000000"/>
                        </a:solidFill>
                        <a:effectLst/>
                        <a:latin typeface="宋体"/>
                      </a:endParaRPr>
                    </a:p>
                  </a:txBody>
                  <a:tcPr marL="9525" marR="9525" marT="9525" marB="0" anchor="b"/>
                </a:tc>
                <a:tc hMerge="1">
                  <a:txBody>
                    <a:bodyPr/>
                    <a:lstStyle/>
                    <a:p>
                      <a:endParaRPr lang="zh-CN" altLang="en-US"/>
                    </a:p>
                  </a:txBody>
                  <a:tcPr/>
                </a:tc>
                <a:tc>
                  <a:txBody>
                    <a:bodyPr/>
                    <a:lstStyle/>
                    <a:p>
                      <a:pPr algn="r" fontAlgn="b"/>
                      <a:r>
                        <a:rPr lang="en-US" altLang="zh-CN" sz="1400" b="1" u="none" strike="noStrike">
                          <a:effectLst/>
                        </a:rPr>
                        <a:t>1890.28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a:effectLst/>
                        </a:rPr>
                        <a:t>169.38</a:t>
                      </a:r>
                      <a:endParaRPr lang="en-US" altLang="zh-CN" sz="1400" b="1" i="0" u="none" strike="noStrike">
                        <a:solidFill>
                          <a:srgbClr val="000000"/>
                        </a:solidFill>
                        <a:effectLst/>
                        <a:latin typeface="宋体"/>
                      </a:endParaRPr>
                    </a:p>
                  </a:txBody>
                  <a:tcPr marL="9525" marR="9525" marT="9525" marB="0" anchor="b"/>
                </a:tc>
                <a:tc>
                  <a:txBody>
                    <a:bodyPr/>
                    <a:lstStyle/>
                    <a:p>
                      <a:pPr algn="r" fontAlgn="b"/>
                      <a:r>
                        <a:rPr lang="en-US" altLang="zh-CN" sz="1400" b="1" u="none" strike="noStrike" dirty="0">
                          <a:effectLst/>
                        </a:rPr>
                        <a:t>26.25</a:t>
                      </a:r>
                      <a:endParaRPr lang="en-US" altLang="zh-CN" sz="1400" b="1" i="0" u="none" strike="noStrike" dirty="0">
                        <a:solidFill>
                          <a:srgbClr val="000000"/>
                        </a:solidFill>
                        <a:effectLst/>
                        <a:latin typeface="宋体"/>
                      </a:endParaRPr>
                    </a:p>
                  </a:txBody>
                  <a:tcPr marL="9525" marR="9525" marT="9525" marB="0" anchor="b"/>
                </a:tc>
              </a:tr>
            </a:tbl>
          </a:graphicData>
        </a:graphic>
      </p:graphicFrame>
      <p:sp>
        <p:nvSpPr>
          <p:cNvPr id="4" name="标题 1"/>
          <p:cNvSpPr txBox="1">
            <a:spLocks/>
          </p:cNvSpPr>
          <p:nvPr/>
        </p:nvSpPr>
        <p:spPr>
          <a:xfrm>
            <a:off x="214630" y="0"/>
            <a:ext cx="8776970" cy="60960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dirty="0" smtClean="0">
                <a:latin typeface="黑体" pitchFamily="49" charset="-122"/>
                <a:ea typeface="黑体" pitchFamily="49" charset="-122"/>
              </a:rPr>
              <a:t>数据描述</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148616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630" y="64135"/>
            <a:ext cx="8776970" cy="469265"/>
          </a:xfrm>
        </p:spPr>
        <p:txBody>
          <a:bodyPr/>
          <a:lstStyle/>
          <a:p>
            <a:r>
              <a:rPr lang="zh-CN" altLang="en-US" sz="4000" dirty="0">
                <a:latin typeface="宋体" panose="02010600030101010101" pitchFamily="2" charset="-122"/>
                <a:ea typeface="宋体" panose="02010600030101010101" pitchFamily="2" charset="-122"/>
              </a:rPr>
              <a:t>统计描述</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 y="909955"/>
            <a:ext cx="837565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210" y="55880"/>
            <a:ext cx="7885430" cy="533400"/>
          </a:xfrm>
        </p:spPr>
        <p:txBody>
          <a:bodyPr/>
          <a:lstStyle/>
          <a:p>
            <a:pPr algn="ctr"/>
            <a:r>
              <a:rPr lang="zh-CN" altLang="en-US" sz="4000">
                <a:latin typeface="宋体" panose="02010600030101010101" pitchFamily="2" charset="-122"/>
                <a:ea typeface="宋体" panose="02010600030101010101" pitchFamily="2" charset="-122"/>
              </a:rPr>
              <a:t>联系方式</a:t>
            </a:r>
          </a:p>
        </p:txBody>
      </p:sp>
      <p:sp>
        <p:nvSpPr>
          <p:cNvPr id="3" name="内容占位符 2"/>
          <p:cNvSpPr>
            <a:spLocks noGrp="1"/>
          </p:cNvSpPr>
          <p:nvPr>
            <p:ph idx="1"/>
          </p:nvPr>
        </p:nvSpPr>
        <p:spPr>
          <a:xfrm>
            <a:off x="310515" y="1462405"/>
            <a:ext cx="8592185" cy="2687955"/>
          </a:xfrm>
        </p:spPr>
        <p:txBody>
          <a:bodyPr/>
          <a:lstStyle/>
          <a:p>
            <a:pPr marL="457200" indent="-457200" algn="l" eaLnBrk="0" hangingPunct="0">
              <a:spcBef>
                <a:spcPct val="0"/>
              </a:spcBef>
              <a:buFont typeface="Wingdings" panose="05000000000000000000" charset="0"/>
              <a:buChar char="Ø"/>
            </a:pPr>
            <a:r>
              <a:rPr lang="zh-CN" altLang="en-US" dirty="0" smtClean="0">
                <a:solidFill>
                  <a:schemeClr val="tx1"/>
                </a:solidFill>
                <a:latin typeface="宋体" panose="02010600030101010101" pitchFamily="2" charset="-122"/>
                <a:ea typeface="宋体" panose="02010600030101010101" pitchFamily="2" charset="-122"/>
                <a:sym typeface="+mn-ea"/>
              </a:rPr>
              <a:t>作业邮箱</a:t>
            </a:r>
            <a:r>
              <a:rPr lang="en-US" altLang="zh-CN" dirty="0" smtClean="0">
                <a:solidFill>
                  <a:schemeClr val="tx1"/>
                </a:solidFill>
                <a:latin typeface="宋体" panose="02010600030101010101" pitchFamily="2" charset="-122"/>
                <a:ea typeface="宋体" panose="02010600030101010101" pitchFamily="2" charset="-122"/>
                <a:sym typeface="+mn-ea"/>
              </a:rPr>
              <a:t> </a:t>
            </a:r>
            <a:r>
              <a:rPr lang="en-US" altLang="zh-CN" dirty="0" smtClean="0">
                <a:solidFill>
                  <a:srgbClr val="FF0000"/>
                </a:solidFill>
                <a:latin typeface="宋体" panose="02010600030101010101" pitchFamily="2" charset="-122"/>
                <a:ea typeface="宋体" panose="02010600030101010101" pitchFamily="2" charset="-122"/>
                <a:sym typeface="+mn-ea"/>
              </a:rPr>
              <a:t>   </a:t>
            </a:r>
            <a:r>
              <a:rPr lang="en-US" altLang="zh-CN" dirty="0" smtClean="0">
                <a:solidFill>
                  <a:srgbClr val="FF0000"/>
                </a:solidFill>
                <a:latin typeface="宋体" panose="02010600030101010101" pitchFamily="2" charset="-122"/>
                <a:ea typeface="宋体" panose="02010600030101010101" pitchFamily="2" charset="-122"/>
                <a:sym typeface="+mn-ea"/>
                <a:hlinkClick r:id="rId2"/>
              </a:rPr>
              <a:t>bigbank@126.com</a:t>
            </a:r>
          </a:p>
          <a:p>
            <a:pPr marL="0" indent="0" algn="l" eaLnBrk="0" hangingPunct="0">
              <a:spcBef>
                <a:spcPct val="0"/>
              </a:spcBef>
              <a:buFont typeface="Wingdings" panose="05000000000000000000" charset="0"/>
              <a:buNone/>
            </a:pPr>
            <a:endParaRPr lang="en-US" altLang="zh-CN" dirty="0" smtClean="0">
              <a:solidFill>
                <a:srgbClr val="FF0000"/>
              </a:solidFill>
              <a:latin typeface="宋体" panose="02010600030101010101" pitchFamily="2" charset="-122"/>
              <a:ea typeface="宋体" panose="02010600030101010101" pitchFamily="2" charset="-122"/>
            </a:endParaRPr>
          </a:p>
          <a:p>
            <a:pPr marL="457200" indent="-457200" algn="l">
              <a:spcBef>
                <a:spcPct val="0"/>
              </a:spcBef>
              <a:buFont typeface="Wingdings" panose="05000000000000000000" charset="0"/>
              <a:buChar char="Ø"/>
            </a:pPr>
            <a:r>
              <a:rPr lang="zh-CN" altLang="en-US" dirty="0" smtClean="0">
                <a:solidFill>
                  <a:schemeClr val="tx1"/>
                </a:solidFill>
                <a:latin typeface="宋体" panose="02010600030101010101" pitchFamily="2" charset="-122"/>
                <a:ea typeface="宋体" panose="02010600030101010101" pitchFamily="2" charset="-122"/>
                <a:sym typeface="+mn-ea"/>
              </a:rPr>
              <a:t>日常联系</a:t>
            </a:r>
            <a:r>
              <a:rPr lang="en-US" altLang="zh-CN" dirty="0" smtClean="0">
                <a:solidFill>
                  <a:srgbClr val="FF0000"/>
                </a:solidFill>
                <a:latin typeface="宋体" panose="02010600030101010101" pitchFamily="2" charset="-122"/>
                <a:ea typeface="宋体" panose="02010600030101010101" pitchFamily="2" charset="-122"/>
                <a:sym typeface="+mn-ea"/>
              </a:rPr>
              <a:t>    </a:t>
            </a:r>
            <a:r>
              <a:rPr lang="en-US" altLang="zh-CN" dirty="0" smtClean="0">
                <a:solidFill>
                  <a:srgbClr val="FF0000"/>
                </a:solidFill>
                <a:latin typeface="宋体" panose="02010600030101010101" pitchFamily="2" charset="-122"/>
                <a:ea typeface="宋体" panose="02010600030101010101" pitchFamily="2" charset="-122"/>
                <a:sym typeface="+mn-ea"/>
                <a:hlinkClick r:id="rId3"/>
              </a:rPr>
              <a:t>zdzchina@126.com</a:t>
            </a:r>
            <a:r>
              <a:rPr lang="en-US" altLang="zh-CN" dirty="0" smtClean="0">
                <a:solidFill>
                  <a:srgbClr val="FF0000"/>
                </a:solidFill>
                <a:latin typeface="宋体" panose="02010600030101010101" pitchFamily="2" charset="-122"/>
                <a:ea typeface="宋体" panose="02010600030101010101" pitchFamily="2" charset="-122"/>
                <a:sym typeface="+mn-ea"/>
              </a:rPr>
              <a:t> </a:t>
            </a:r>
          </a:p>
          <a:p>
            <a:pPr marL="0" indent="0" algn="l">
              <a:spcBef>
                <a:spcPct val="0"/>
              </a:spcBef>
              <a:buFont typeface="Wingdings" panose="05000000000000000000" charset="0"/>
              <a:buNone/>
            </a:pPr>
            <a:r>
              <a:rPr lang="en-US" altLang="zh-CN" dirty="0" smtClean="0">
                <a:solidFill>
                  <a:srgbClr val="FF0000"/>
                </a:solidFill>
                <a:latin typeface="宋体" panose="02010600030101010101" pitchFamily="2" charset="-122"/>
                <a:ea typeface="宋体" panose="02010600030101010101" pitchFamily="2" charset="-122"/>
                <a:sym typeface="+mn-ea"/>
              </a:rPr>
              <a:t>		</a:t>
            </a:r>
          </a:p>
          <a:p>
            <a:pPr marL="457200" indent="-457200" algn="l">
              <a:spcBef>
                <a:spcPct val="0"/>
              </a:spcBef>
              <a:buFont typeface="Wingdings" panose="05000000000000000000" charset="0"/>
              <a:buChar char="Ø"/>
            </a:pPr>
            <a:r>
              <a:rPr lang="zh-CN" altLang="en-US" dirty="0" smtClean="0">
                <a:solidFill>
                  <a:schemeClr val="tx1"/>
                </a:solidFill>
                <a:latin typeface="宋体" panose="02010600030101010101" pitchFamily="2" charset="-122"/>
                <a:ea typeface="宋体" panose="02010600030101010101" pitchFamily="2" charset="-122"/>
                <a:sym typeface="+mn-ea"/>
              </a:rPr>
              <a:t>办公室电话  </a:t>
            </a:r>
            <a:r>
              <a:rPr lang="en-US" altLang="zh-CN" dirty="0" smtClean="0">
                <a:solidFill>
                  <a:srgbClr val="FF0000"/>
                </a:solidFill>
                <a:latin typeface="宋体" panose="02010600030101010101" pitchFamily="2" charset="-122"/>
                <a:ea typeface="宋体" panose="02010600030101010101" pitchFamily="2" charset="-122"/>
                <a:sym typeface="+mn-ea"/>
                <a:hlinkClick r:id="rId3"/>
              </a:rPr>
              <a:t>62334547</a:t>
            </a:r>
            <a:r>
              <a:rPr lang="en-US" altLang="zh-CN" dirty="0" smtClean="0">
                <a:solidFill>
                  <a:srgbClr val="FF0000"/>
                </a:solidFill>
                <a:latin typeface="宋体" panose="02010600030101010101" pitchFamily="2" charset="-122"/>
                <a:ea typeface="宋体" panose="02010600030101010101" pitchFamily="2" charset="-122"/>
                <a:sym typeface="+mn-ea"/>
              </a:rPr>
              <a:t> </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9405" y="39370"/>
            <a:ext cx="8672195" cy="494030"/>
          </a:xfrm>
        </p:spPr>
        <p:txBody>
          <a:bodyPr/>
          <a:lstStyle/>
          <a:p>
            <a:r>
              <a:rPr lang="zh-CN" altLang="en-US" sz="4000" dirty="0">
                <a:latin typeface="宋体" panose="02010600030101010101" pitchFamily="2" charset="-122"/>
                <a:ea typeface="宋体" panose="02010600030101010101" pitchFamily="2" charset="-122"/>
              </a:rPr>
              <a:t>统计描述</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4710"/>
            <a:ext cx="4601210" cy="523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940" y="1210945"/>
            <a:ext cx="4544060" cy="479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560" y="64770"/>
            <a:ext cx="8829040" cy="468630"/>
          </a:xfrm>
        </p:spPr>
        <p:txBody>
          <a:bodyPr/>
          <a:lstStyle/>
          <a:p>
            <a:r>
              <a:rPr lang="zh-CN" altLang="en-US" sz="4000" dirty="0" smtClean="0">
                <a:latin typeface="宋体" panose="02010600030101010101" pitchFamily="2" charset="-122"/>
                <a:ea typeface="宋体" panose="02010600030101010101" pitchFamily="2" charset="-122"/>
              </a:rPr>
              <a:t>数据分析</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统计</a:t>
            </a:r>
            <a:r>
              <a:rPr lang="zh-CN" altLang="en-US" sz="4000" dirty="0">
                <a:latin typeface="宋体" panose="02010600030101010101" pitchFamily="2" charset="-122"/>
                <a:ea typeface="宋体" panose="02010600030101010101" pitchFamily="2" charset="-122"/>
              </a:rPr>
              <a:t>描述</a:t>
            </a:r>
          </a:p>
        </p:txBody>
      </p:sp>
      <p:sp>
        <p:nvSpPr>
          <p:cNvPr id="3" name="内容占位符 2"/>
          <p:cNvSpPr>
            <a:spLocks noGrp="1"/>
          </p:cNvSpPr>
          <p:nvPr>
            <p:ph idx="1"/>
          </p:nvPr>
        </p:nvSpPr>
        <p:spPr>
          <a:xfrm>
            <a:off x="440690" y="609600"/>
            <a:ext cx="8341360" cy="5867400"/>
          </a:xfrm>
        </p:spPr>
        <p:txBody>
          <a:bodyPr/>
          <a:lstStyle/>
          <a:p>
            <a:r>
              <a:rPr lang="zh-CN" altLang="en-US" sz="2800" dirty="0" smtClean="0">
                <a:latin typeface="宋体" panose="02010600030101010101" pitchFamily="2" charset="-122"/>
                <a:ea typeface="宋体" panose="02010600030101010101" pitchFamily="2" charset="-122"/>
              </a:rPr>
              <a:t>统计描述</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数据探索</a:t>
            </a:r>
            <a:endParaRPr lang="en-US" altLang="zh-CN" sz="2800" dirty="0" smtClean="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条件</a:t>
            </a:r>
            <a:r>
              <a:rPr lang="zh-CN" altLang="en-US" sz="2800" dirty="0" smtClean="0">
                <a:latin typeface="宋体" panose="02010600030101010101" pitchFamily="2" charset="-122"/>
                <a:ea typeface="宋体" panose="02010600030101010101" pitchFamily="2" charset="-122"/>
              </a:rPr>
              <a:t>：</a:t>
            </a:r>
            <a:endParaRPr lang="en-US" altLang="zh-CN" sz="2800" dirty="0" smtClean="0">
              <a:latin typeface="宋体" panose="02010600030101010101" pitchFamily="2" charset="-122"/>
              <a:ea typeface="宋体" panose="02010600030101010101" pitchFamily="2" charset="-122"/>
            </a:endParaRPr>
          </a:p>
          <a:p>
            <a:pPr lvl="1"/>
            <a:r>
              <a:rPr lang="zh-CN" altLang="en-US" sz="2400" dirty="0" smtClean="0">
                <a:solidFill>
                  <a:srgbClr val="FF0000"/>
                </a:solidFill>
                <a:latin typeface="宋体" panose="02010600030101010101" pitchFamily="2" charset="-122"/>
                <a:ea typeface="宋体" panose="02010600030101010101" pitchFamily="2" charset="-122"/>
              </a:rPr>
              <a:t>离散、小</a:t>
            </a:r>
            <a:r>
              <a:rPr lang="zh-CN" altLang="en-US" sz="2400" dirty="0">
                <a:solidFill>
                  <a:srgbClr val="FF0000"/>
                </a:solidFill>
                <a:latin typeface="宋体" panose="02010600030101010101" pitchFamily="2" charset="-122"/>
                <a:ea typeface="宋体" panose="02010600030101010101" pitchFamily="2" charset="-122"/>
              </a:rPr>
              <a:t>样本</a:t>
            </a:r>
            <a:r>
              <a:rPr lang="en-US" altLang="zh-CN" sz="2400" dirty="0">
                <a:solidFill>
                  <a:srgbClr val="FF0000"/>
                </a:solidFill>
                <a:latin typeface="宋体" panose="02010600030101010101" pitchFamily="2" charset="-122"/>
                <a:ea typeface="宋体" panose="02010600030101010101" pitchFamily="2" charset="-122"/>
              </a:rPr>
              <a:t>        </a:t>
            </a:r>
          </a:p>
          <a:p>
            <a:pPr lvl="1"/>
            <a:r>
              <a:rPr lang="zh-CN" altLang="en-US" sz="2400" dirty="0" smtClean="0">
                <a:solidFill>
                  <a:srgbClr val="FF0000"/>
                </a:solidFill>
                <a:latin typeface="宋体" panose="02010600030101010101" pitchFamily="2" charset="-122"/>
                <a:ea typeface="宋体" panose="02010600030101010101" pitchFamily="2" charset="-122"/>
              </a:rPr>
              <a:t>符合统计规律</a:t>
            </a:r>
            <a:endParaRPr lang="en-US" altLang="zh-CN" sz="2400" dirty="0" smtClean="0">
              <a:solidFill>
                <a:srgbClr val="FF0000"/>
              </a:solidFill>
              <a:latin typeface="宋体" panose="02010600030101010101" pitchFamily="2" charset="-122"/>
              <a:ea typeface="宋体" panose="02010600030101010101" pitchFamily="2" charset="-122"/>
            </a:endParaRPr>
          </a:p>
          <a:p>
            <a:pPr marL="342900" lvl="1" indent="-342900">
              <a:buFontTx/>
              <a:buChar char="•"/>
            </a:pPr>
            <a:r>
              <a:rPr lang="zh-CN" altLang="en-US" sz="2800" dirty="0" smtClean="0">
                <a:latin typeface="宋体" panose="02010600030101010101" pitchFamily="2" charset="-122"/>
                <a:ea typeface="宋体" panose="02010600030101010101" pitchFamily="2" charset="-122"/>
              </a:rPr>
              <a:t>基本方法：</a:t>
            </a:r>
            <a:endParaRPr lang="en-US" altLang="zh-CN" sz="2400" dirty="0">
              <a:solidFill>
                <a:srgbClr val="FF0000"/>
              </a:solidFill>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概率论与统计学原理</a:t>
            </a:r>
            <a:endParaRPr lang="en-US" altLang="zh-CN" sz="2400" dirty="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数理统计</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可视化</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假设检验、相关分析、统计推断、回归分析</a:t>
            </a:r>
            <a:endParaRPr lang="en-US" altLang="zh-CN" sz="24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工具：</a:t>
            </a:r>
            <a:r>
              <a:rPr lang="en-US" altLang="zh-CN" sz="2800" dirty="0" smtClean="0">
                <a:latin typeface="宋体" panose="02010600030101010101" pitchFamily="2" charset="-122"/>
                <a:ea typeface="宋体" panose="02010600030101010101" pitchFamily="2" charset="-122"/>
              </a:rPr>
              <a:t>SPSS</a:t>
            </a:r>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SAS</a:t>
            </a:r>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BMPDP</a:t>
            </a:r>
          </a:p>
          <a:p>
            <a:r>
              <a:rPr lang="zh-CN" altLang="en-US" sz="2800" dirty="0" smtClean="0">
                <a:latin typeface="宋体" panose="02010600030101010101" pitchFamily="2" charset="-122"/>
                <a:ea typeface="宋体" panose="02010600030101010101" pitchFamily="2" charset="-122"/>
              </a:rPr>
              <a:t>软件：</a:t>
            </a:r>
            <a:r>
              <a:rPr lang="en-US" altLang="zh-CN" sz="2800" dirty="0" err="1" smtClean="0">
                <a:latin typeface="宋体" panose="02010600030101010101" pitchFamily="2" charset="-122"/>
                <a:ea typeface="宋体" panose="02010600030101010101" pitchFamily="2" charset="-122"/>
              </a:rPr>
              <a:t>Python,R</a:t>
            </a:r>
            <a:endParaRPr lang="en-US" altLang="zh-CN" sz="2800"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50825" y="692150"/>
            <a:ext cx="7793038" cy="685800"/>
          </a:xfrm>
        </p:spPr>
        <p:txBody>
          <a:bodyPr/>
          <a:lstStyle/>
          <a:p>
            <a:r>
              <a:rPr lang="zh-CN" altLang="en-US" sz="3600"/>
              <a:t>医案（病历）</a:t>
            </a:r>
          </a:p>
        </p:txBody>
      </p:sp>
      <p:pic>
        <p:nvPicPr>
          <p:cNvPr id="120836" name="Picture 4"/>
          <p:cNvPicPr>
            <a:picLocks noChangeAspect="1" noChangeArrowheads="1"/>
          </p:cNvPicPr>
          <p:nvPr/>
        </p:nvPicPr>
        <p:blipFill>
          <a:blip r:embed="rId3">
            <a:lum bright="-12000" contrast="12000"/>
            <a:extLst>
              <a:ext uri="{28A0092B-C50C-407E-A947-70E740481C1C}">
                <a14:useLocalDpi xmlns:a14="http://schemas.microsoft.com/office/drawing/2010/main" val="0"/>
              </a:ext>
            </a:extLst>
          </a:blip>
          <a:srcRect/>
          <a:stretch>
            <a:fillRect/>
          </a:stretch>
        </p:blipFill>
        <p:spPr bwMode="auto">
          <a:xfrm>
            <a:off x="4572000" y="534035"/>
            <a:ext cx="4572000" cy="6323965"/>
          </a:xfrm>
          <a:prstGeom prst="rect">
            <a:avLst/>
          </a:prstGeom>
          <a:noFill/>
          <a:extLst>
            <a:ext uri="{909E8E84-426E-40DD-AFC4-6F175D3DCCD1}">
              <a14:hiddenFill xmlns:a14="http://schemas.microsoft.com/office/drawing/2010/main">
                <a:solidFill>
                  <a:srgbClr val="FFFFFF"/>
                </a:solidFill>
              </a14:hiddenFill>
            </a:ext>
          </a:extLst>
        </p:spPr>
      </p:pic>
      <p:pic>
        <p:nvPicPr>
          <p:cNvPr id="120837" name="Picture 5"/>
          <p:cNvPicPr>
            <a:picLocks noChangeAspect="1" noChangeArrowheads="1"/>
          </p:cNvPicPr>
          <p:nvPr/>
        </p:nvPicPr>
        <p:blipFill>
          <a:blip r:embed="rId4">
            <a:lum bright="-30000" contrast="42000"/>
            <a:extLst>
              <a:ext uri="{28A0092B-C50C-407E-A947-70E740481C1C}">
                <a14:useLocalDpi xmlns:a14="http://schemas.microsoft.com/office/drawing/2010/main" val="0"/>
              </a:ext>
            </a:extLst>
          </a:blip>
          <a:srcRect/>
          <a:stretch>
            <a:fillRect/>
          </a:stretch>
        </p:blipFill>
        <p:spPr bwMode="auto">
          <a:xfrm>
            <a:off x="0" y="534035"/>
            <a:ext cx="4572000" cy="632396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p:nvPr/>
        </p:nvSpPr>
        <p:spPr bwMode="auto">
          <a:xfrm>
            <a:off x="250190" y="50800"/>
            <a:ext cx="874141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宋体" panose="02010600030101010101" pitchFamily="2" charset="-122"/>
                <a:ea typeface="宋体" panose="02010600030101010101" pitchFamily="2" charset="-122"/>
              </a:rPr>
              <a:t>语义分析</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539750" y="836613"/>
            <a:ext cx="7793038" cy="685800"/>
          </a:xfrm>
        </p:spPr>
        <p:txBody>
          <a:bodyPr/>
          <a:lstStyle/>
          <a:p>
            <a:r>
              <a:rPr lang="zh-CN" altLang="en-US" sz="3600"/>
              <a:t>辨证论治</a:t>
            </a:r>
            <a:r>
              <a:rPr lang="en-US" altLang="zh-CN" sz="3600" dirty="0"/>
              <a:t>-</a:t>
            </a:r>
            <a:r>
              <a:rPr lang="zh-CN" altLang="en-US" sz="3600"/>
              <a:t>深层理解</a:t>
            </a:r>
          </a:p>
        </p:txBody>
      </p:sp>
      <p:sp>
        <p:nvSpPr>
          <p:cNvPr id="126979" name="Rectangle 3"/>
          <p:cNvSpPr>
            <a:spLocks noGrp="1" noChangeArrowheads="1"/>
          </p:cNvSpPr>
          <p:nvPr>
            <p:ph type="body" idx="1"/>
          </p:nvPr>
        </p:nvSpPr>
        <p:spPr/>
        <p:txBody>
          <a:bodyPr/>
          <a:lstStyle/>
          <a:p>
            <a:endParaRPr lang="zh-CN" altLang="zh-CN"/>
          </a:p>
        </p:txBody>
      </p:sp>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 y="664210"/>
            <a:ext cx="9097645" cy="575818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bwMode="auto">
          <a:xfrm>
            <a:off x="266700" y="77470"/>
            <a:ext cx="8724900" cy="45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smtClean="0">
                <a:latin typeface="宋体" panose="02010600030101010101" pitchFamily="2" charset="-122"/>
                <a:ea typeface="宋体" panose="02010600030101010101" pitchFamily="2" charset="-122"/>
              </a:rPr>
              <a:t>语义分析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95" y="638175"/>
            <a:ext cx="8970010" cy="5825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p:nvPr/>
        </p:nvSpPr>
        <p:spPr bwMode="auto">
          <a:xfrm>
            <a:off x="137795" y="64770"/>
            <a:ext cx="8853805" cy="46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smtClean="0">
                <a:latin typeface="宋体" panose="02010600030101010101" pitchFamily="2" charset="-122"/>
                <a:ea typeface="宋体" panose="02010600030101010101" pitchFamily="2" charset="-122"/>
              </a:rPr>
              <a:t>语义数据</a:t>
            </a:r>
            <a:endParaRPr lang="zh-CN" altLang="en-US" sz="40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150"/>
            <a:ext cx="4500880" cy="4018280"/>
          </a:xfrm>
          <a:prstGeom prst="rect">
            <a:avLst/>
          </a:prstGeom>
          <a:noFill/>
          <a:extLst>
            <a:ext uri="{909E8E84-426E-40DD-AFC4-6F175D3DCCD1}">
              <a14:hiddenFill xmlns:a14="http://schemas.microsoft.com/office/drawing/2010/main">
                <a:solidFill>
                  <a:srgbClr val="FFFFFF"/>
                </a:solidFill>
              </a14:hiddenFill>
            </a:ext>
          </a:extLst>
        </p:spPr>
      </p:pic>
      <p:sp>
        <p:nvSpPr>
          <p:cNvPr id="137220" name="Rectangle 4"/>
          <p:cNvSpPr>
            <a:spLocks noGrp="1" noChangeArrowheads="1"/>
          </p:cNvSpPr>
          <p:nvPr>
            <p:ph type="body" idx="1"/>
          </p:nvPr>
        </p:nvSpPr>
        <p:spPr>
          <a:xfrm>
            <a:off x="323850" y="4868863"/>
            <a:ext cx="8820150" cy="1584325"/>
          </a:xfrm>
        </p:spPr>
        <p:txBody>
          <a:bodyPr/>
          <a:lstStyle/>
          <a:p>
            <a:pPr>
              <a:lnSpc>
                <a:spcPct val="90000"/>
              </a:lnSpc>
            </a:pPr>
            <a:r>
              <a:rPr lang="zh-CN" altLang="en-US" sz="2000">
                <a:latin typeface="宋体" panose="02010600030101010101" pitchFamily="2" charset="-122"/>
                <a:ea typeface="宋体" panose="02010600030101010101" pitchFamily="2" charset="-122"/>
              </a:rPr>
              <a:t>病位主要在肝；</a:t>
            </a:r>
          </a:p>
          <a:p>
            <a:pPr>
              <a:lnSpc>
                <a:spcPct val="90000"/>
              </a:lnSpc>
            </a:pPr>
            <a:r>
              <a:rPr lang="zh-CN" altLang="en-US" sz="2000">
                <a:latin typeface="宋体" panose="02010600030101010101" pitchFamily="2" charset="-122"/>
                <a:ea typeface="宋体" panose="02010600030101010101" pitchFamily="2" charset="-122"/>
              </a:rPr>
              <a:t>病机为气阴两虚，痰湿致肝络不通，其中以气阴两虚为病机的主要方面；</a:t>
            </a:r>
          </a:p>
          <a:p>
            <a:pPr>
              <a:lnSpc>
                <a:spcPct val="90000"/>
              </a:lnSpc>
            </a:pPr>
            <a:r>
              <a:rPr lang="zh-CN" altLang="en-US" sz="2000">
                <a:latin typeface="宋体" panose="02010600030101010101" pitchFamily="2" charset="-122"/>
                <a:ea typeface="宋体" panose="02010600030101010101" pitchFamily="2" charset="-122"/>
              </a:rPr>
              <a:t>治疗上用清热、解毒、利（化）湿以疏通肝络的方法，其中以清热为主；</a:t>
            </a:r>
          </a:p>
          <a:p>
            <a:pPr>
              <a:lnSpc>
                <a:spcPct val="90000"/>
              </a:lnSpc>
            </a:pPr>
            <a:r>
              <a:rPr lang="zh-CN" altLang="en-US" sz="2000">
                <a:latin typeface="宋体" panose="02010600030101010101" pitchFamily="2" charset="-122"/>
                <a:ea typeface="宋体" panose="02010600030101010101" pitchFamily="2" charset="-122"/>
              </a:rPr>
              <a:t>在用药上，医生主要使用性凉、味甘苦辛咸、归肝经、无毒的药物。</a:t>
            </a:r>
          </a:p>
        </p:txBody>
      </p:sp>
      <p:pic>
        <p:nvPicPr>
          <p:cNvPr id="137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980" y="692150"/>
            <a:ext cx="4859020" cy="401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2" name="Oval 6"/>
          <p:cNvSpPr>
            <a:spLocks noChangeArrowheads="1"/>
          </p:cNvSpPr>
          <p:nvPr/>
        </p:nvSpPr>
        <p:spPr bwMode="auto">
          <a:xfrm>
            <a:off x="8388350" y="2565400"/>
            <a:ext cx="215900" cy="287338"/>
          </a:xfrm>
          <a:prstGeom prst="ellipse">
            <a:avLst/>
          </a:prstGeom>
          <a:noFill/>
          <a:ln w="9525" algn="ctr">
            <a:solidFill>
              <a:srgbClr val="CC0000"/>
            </a:solidFill>
            <a:round/>
          </a:ln>
          <a:effectLst>
            <a:outerShdw dist="107763" dir="18900000" algn="ctr" rotWithShape="0">
              <a:schemeClr val="bg2">
                <a:alpha val="50000"/>
              </a:schemeClr>
            </a:outerShdw>
          </a:effectLst>
          <a:extLst>
            <a:ext uri="{909E8E84-426E-40DD-AFC4-6F175D3DCCD1}">
              <a14:hiddenFill xmlns:a14="http://schemas.microsoft.com/office/drawing/2010/main">
                <a:solidFill>
                  <a:srgbClr val="663300"/>
                </a:solidFill>
              </a14:hiddenFill>
            </a:ext>
          </a:extLst>
        </p:spPr>
        <p:txBody>
          <a:bodyPr wrap="none" lIns="90000" tIns="46800" rIns="90000" bIns="46800" anchor="ctr">
            <a:spAutoFit/>
          </a:bodyPr>
          <a:lstStyle/>
          <a:p>
            <a:endParaRPr lang="zh-CN" altLang="en-US"/>
          </a:p>
        </p:txBody>
      </p:sp>
      <p:sp>
        <p:nvSpPr>
          <p:cNvPr id="137223" name="Oval 7"/>
          <p:cNvSpPr>
            <a:spLocks noChangeArrowheads="1"/>
          </p:cNvSpPr>
          <p:nvPr/>
        </p:nvSpPr>
        <p:spPr bwMode="auto">
          <a:xfrm>
            <a:off x="3851275" y="1844675"/>
            <a:ext cx="215900" cy="215900"/>
          </a:xfrm>
          <a:prstGeom prst="ellipse">
            <a:avLst/>
          </a:prstGeom>
          <a:solidFill>
            <a:schemeClr val="accent2"/>
          </a:solidFill>
          <a:ln w="9525" algn="ctr">
            <a:solidFill>
              <a:srgbClr val="CC0000"/>
            </a:solidFill>
            <a:round/>
          </a:ln>
          <a:effectLst>
            <a:outerShdw dist="107763" dir="18900000" algn="ctr" rotWithShape="0">
              <a:schemeClr val="bg2">
                <a:alpha val="50000"/>
              </a:schemeClr>
            </a:outerShdw>
          </a:effectLst>
        </p:spPr>
        <p:txBody>
          <a:bodyPr lIns="90000" tIns="46800" rIns="90000" bIns="46800" anchor="ctr">
            <a:spAutoFit/>
          </a:bodyPr>
          <a:lstStyle/>
          <a:p>
            <a:endParaRPr lang="zh-CN" altLang="en-US"/>
          </a:p>
        </p:txBody>
      </p:sp>
      <p:sp>
        <p:nvSpPr>
          <p:cNvPr id="137224" name="Oval 8"/>
          <p:cNvSpPr>
            <a:spLocks noChangeArrowheads="1"/>
          </p:cNvSpPr>
          <p:nvPr/>
        </p:nvSpPr>
        <p:spPr bwMode="auto">
          <a:xfrm>
            <a:off x="2771775" y="836613"/>
            <a:ext cx="215900" cy="287337"/>
          </a:xfrm>
          <a:prstGeom prst="ellipse">
            <a:avLst/>
          </a:prstGeom>
          <a:noFill/>
          <a:ln w="9525" algn="ctr">
            <a:solidFill>
              <a:srgbClr val="CC0000"/>
            </a:solidFill>
            <a:round/>
          </a:ln>
          <a:effectLst>
            <a:outerShdw dist="107763" dir="18900000" algn="ctr" rotWithShape="0">
              <a:schemeClr val="bg2">
                <a:alpha val="50000"/>
              </a:schemeClr>
            </a:outerShdw>
          </a:effectLst>
          <a:extLst>
            <a:ext uri="{909E8E84-426E-40DD-AFC4-6F175D3DCCD1}">
              <a14:hiddenFill xmlns:a14="http://schemas.microsoft.com/office/drawing/2010/main">
                <a:solidFill>
                  <a:srgbClr val="663300"/>
                </a:solidFill>
              </a14:hiddenFill>
            </a:ext>
          </a:extLst>
        </p:spPr>
        <p:txBody>
          <a:bodyPr wrap="none" lIns="90000" tIns="46800" rIns="90000" bIns="46800" anchor="ctr">
            <a:spAutoFit/>
          </a:bodyPr>
          <a:lstStyle/>
          <a:p>
            <a:endParaRPr lang="zh-CN" altLang="en-US"/>
          </a:p>
        </p:txBody>
      </p:sp>
      <p:sp>
        <p:nvSpPr>
          <p:cNvPr id="137225" name="Oval 9"/>
          <p:cNvSpPr>
            <a:spLocks noChangeArrowheads="1"/>
          </p:cNvSpPr>
          <p:nvPr/>
        </p:nvSpPr>
        <p:spPr bwMode="auto">
          <a:xfrm>
            <a:off x="7308850" y="981075"/>
            <a:ext cx="215900" cy="215900"/>
          </a:xfrm>
          <a:prstGeom prst="ellipse">
            <a:avLst/>
          </a:prstGeom>
          <a:solidFill>
            <a:schemeClr val="accent2"/>
          </a:solidFill>
          <a:ln w="9525" algn="ctr">
            <a:solidFill>
              <a:srgbClr val="CC0000"/>
            </a:solidFill>
            <a:round/>
          </a:ln>
          <a:effectLst>
            <a:outerShdw dist="107763" dir="18900000" algn="ctr" rotWithShape="0">
              <a:schemeClr val="bg2">
                <a:alpha val="50000"/>
              </a:schemeClr>
            </a:outerShdw>
          </a:effectLst>
        </p:spPr>
        <p:txBody>
          <a:bodyPr wrap="none" lIns="90000" tIns="46800" rIns="90000" bIns="46800" anchor="ctr">
            <a:spAutoFit/>
          </a:bodyPr>
          <a:lstStyle/>
          <a:p>
            <a:endParaRPr lang="zh-CN" altLang="en-US"/>
          </a:p>
        </p:txBody>
      </p:sp>
      <p:sp>
        <p:nvSpPr>
          <p:cNvPr id="137226" name="Oval 10"/>
          <p:cNvSpPr>
            <a:spLocks noChangeArrowheads="1"/>
          </p:cNvSpPr>
          <p:nvPr/>
        </p:nvSpPr>
        <p:spPr bwMode="auto">
          <a:xfrm>
            <a:off x="2051050" y="765175"/>
            <a:ext cx="360363" cy="71438"/>
          </a:xfrm>
          <a:prstGeom prst="ellipse">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663300"/>
                </a:solidFill>
              </a14:hiddenFill>
            </a:ext>
            <a:ext uri="{91240B29-F687-4F45-9708-019B960494DF}">
              <a14:hiddenLine xmlns:a14="http://schemas.microsoft.com/office/drawing/2010/main" w="9525">
                <a:solidFill>
                  <a:schemeClr val="tx1"/>
                </a:solidFill>
                <a:round/>
              </a14:hiddenLine>
            </a:ext>
          </a:extLst>
        </p:spPr>
        <p:txBody>
          <a:bodyPr wrap="none" lIns="90000" tIns="46800" rIns="90000" bIns="46800" anchor="ctr">
            <a:spAutoFit/>
          </a:bodyPr>
          <a:lstStyle/>
          <a:p>
            <a:endParaRPr lang="zh-CN" altLang="en-US"/>
          </a:p>
        </p:txBody>
      </p:sp>
      <p:sp>
        <p:nvSpPr>
          <p:cNvPr id="137227" name="Rectangle 11"/>
          <p:cNvSpPr>
            <a:spLocks noChangeArrowheads="1"/>
          </p:cNvSpPr>
          <p:nvPr/>
        </p:nvSpPr>
        <p:spPr bwMode="auto">
          <a:xfrm>
            <a:off x="6011863" y="1916113"/>
            <a:ext cx="144462" cy="217487"/>
          </a:xfrm>
          <a:prstGeom prst="rect">
            <a:avLst/>
          </a:prstGeom>
          <a:solidFill>
            <a:srgbClr val="CC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p>
            <a:endParaRPr lang="zh-CN" altLang="en-US"/>
          </a:p>
        </p:txBody>
      </p:sp>
      <p:sp>
        <p:nvSpPr>
          <p:cNvPr id="137228" name="Rectangle 12"/>
          <p:cNvSpPr>
            <a:spLocks noChangeArrowheads="1"/>
          </p:cNvSpPr>
          <p:nvPr/>
        </p:nvSpPr>
        <p:spPr bwMode="auto">
          <a:xfrm>
            <a:off x="755650" y="1916113"/>
            <a:ext cx="144463" cy="144462"/>
          </a:xfrm>
          <a:prstGeom prst="rect">
            <a:avLst/>
          </a:prstGeom>
          <a:solidFill>
            <a:srgbClr val="CC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p>
            <a:endParaRPr lang="zh-CN" altLang="en-US"/>
          </a:p>
        </p:txBody>
      </p:sp>
      <p:sp>
        <p:nvSpPr>
          <p:cNvPr id="137229" name="Oval 13"/>
          <p:cNvSpPr>
            <a:spLocks noChangeArrowheads="1"/>
          </p:cNvSpPr>
          <p:nvPr/>
        </p:nvSpPr>
        <p:spPr bwMode="auto">
          <a:xfrm>
            <a:off x="1042988" y="3644900"/>
            <a:ext cx="215900" cy="144463"/>
          </a:xfrm>
          <a:prstGeom prst="ellipse">
            <a:avLst/>
          </a:prstGeom>
          <a:solidFill>
            <a:srgbClr val="00FF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round/>
              </a14:hiddenLine>
            </a:ext>
          </a:extLst>
        </p:spPr>
        <p:txBody>
          <a:bodyPr wrap="none" lIns="90000" tIns="46800" rIns="90000" bIns="46800" anchor="ctr">
            <a:spAutoFit/>
          </a:bodyPr>
          <a:lstStyle/>
          <a:p>
            <a:endParaRPr lang="zh-CN" altLang="en-US"/>
          </a:p>
        </p:txBody>
      </p:sp>
      <p:sp>
        <p:nvSpPr>
          <p:cNvPr id="137230" name="Oval 14"/>
          <p:cNvSpPr>
            <a:spLocks noChangeArrowheads="1"/>
          </p:cNvSpPr>
          <p:nvPr/>
        </p:nvSpPr>
        <p:spPr bwMode="auto">
          <a:xfrm>
            <a:off x="6516688" y="3141663"/>
            <a:ext cx="215900" cy="144462"/>
          </a:xfrm>
          <a:prstGeom prst="ellipse">
            <a:avLst/>
          </a:prstGeom>
          <a:solidFill>
            <a:srgbClr val="CC0000"/>
          </a:solidFill>
          <a:ln w="9525" algn="ctr">
            <a:solidFill>
              <a:srgbClr val="FFFF00"/>
            </a:solidFill>
            <a:round/>
          </a:ln>
          <a:effectLst>
            <a:outerShdw dist="107763" dir="18900000" algn="ctr" rotWithShape="0">
              <a:schemeClr val="bg2">
                <a:alpha val="50000"/>
              </a:schemeClr>
            </a:outerShdw>
          </a:effectLst>
        </p:spPr>
        <p:txBody>
          <a:bodyPr wrap="none" lIns="90000" tIns="46800" rIns="90000" bIns="46800" anchor="ctr">
            <a:spAutoFit/>
          </a:bodyPr>
          <a:lstStyle/>
          <a:p>
            <a:endParaRPr lang="zh-CN" altLang="en-US"/>
          </a:p>
        </p:txBody>
      </p:sp>
      <p:sp>
        <p:nvSpPr>
          <p:cNvPr id="137231" name="Oval 15"/>
          <p:cNvSpPr>
            <a:spLocks noChangeArrowheads="1"/>
          </p:cNvSpPr>
          <p:nvPr/>
        </p:nvSpPr>
        <p:spPr bwMode="auto">
          <a:xfrm>
            <a:off x="7164388" y="1989138"/>
            <a:ext cx="215900" cy="215900"/>
          </a:xfrm>
          <a:prstGeom prst="ellipse">
            <a:avLst/>
          </a:prstGeom>
          <a:solidFill>
            <a:srgbClr val="CC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round/>
              </a14:hiddenLine>
            </a:ext>
          </a:extLst>
        </p:spPr>
        <p:txBody>
          <a:bodyPr lIns="90000" tIns="46800" rIns="90000" bIns="46800" anchor="ctr">
            <a:spAutoFit/>
          </a:bodyPr>
          <a:lstStyle/>
          <a:p>
            <a:endParaRPr lang="zh-CN" altLang="en-US"/>
          </a:p>
        </p:txBody>
      </p:sp>
      <p:sp>
        <p:nvSpPr>
          <p:cNvPr id="137232" name="Oval 16"/>
          <p:cNvSpPr>
            <a:spLocks noChangeArrowheads="1"/>
          </p:cNvSpPr>
          <p:nvPr/>
        </p:nvSpPr>
        <p:spPr bwMode="auto">
          <a:xfrm>
            <a:off x="2195513" y="4149725"/>
            <a:ext cx="215900" cy="217488"/>
          </a:xfrm>
          <a:prstGeom prst="ellipse">
            <a:avLst/>
          </a:prstGeom>
          <a:solidFill>
            <a:srgbClr val="CC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round/>
              </a14:hiddenLine>
            </a:ext>
          </a:extLst>
        </p:spPr>
        <p:txBody>
          <a:bodyPr wrap="none" lIns="90000" tIns="46800" rIns="90000" bIns="46800" anchor="ctr">
            <a:spAutoFit/>
          </a:bodyPr>
          <a:lstStyle/>
          <a:p>
            <a:endParaRPr lang="zh-CN" altLang="en-US"/>
          </a:p>
        </p:txBody>
      </p:sp>
      <p:sp>
        <p:nvSpPr>
          <p:cNvPr id="137233" name="Oval 17"/>
          <p:cNvSpPr>
            <a:spLocks noChangeArrowheads="1"/>
          </p:cNvSpPr>
          <p:nvPr/>
        </p:nvSpPr>
        <p:spPr bwMode="auto">
          <a:xfrm>
            <a:off x="4716463" y="2492375"/>
            <a:ext cx="215900" cy="144463"/>
          </a:xfrm>
          <a:prstGeom prst="ellipse">
            <a:avLst/>
          </a:prstGeom>
          <a:solidFill>
            <a:srgbClr val="00FF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chemeClr val="tx1"/>
                </a:solidFill>
                <a:round/>
              </a14:hiddenLine>
            </a:ext>
          </a:extLst>
        </p:spPr>
        <p:txBody>
          <a:bodyPr wrap="none" lIns="90000" tIns="46800" rIns="90000" bIns="46800" anchor="ctr">
            <a:spAutoFit/>
          </a:bodyPr>
          <a:lstStyle/>
          <a:p>
            <a:endParaRPr lang="zh-CN" altLang="en-US"/>
          </a:p>
        </p:txBody>
      </p:sp>
      <p:sp>
        <p:nvSpPr>
          <p:cNvPr id="137234" name="Oval 18"/>
          <p:cNvSpPr>
            <a:spLocks noChangeArrowheads="1"/>
          </p:cNvSpPr>
          <p:nvPr/>
        </p:nvSpPr>
        <p:spPr bwMode="auto">
          <a:xfrm>
            <a:off x="3635375" y="3213100"/>
            <a:ext cx="215900" cy="144463"/>
          </a:xfrm>
          <a:prstGeom prst="ellipse">
            <a:avLst/>
          </a:prstGeom>
          <a:solidFill>
            <a:srgbClr val="CC0000"/>
          </a:solidFill>
          <a:ln w="9525" algn="ctr">
            <a:solidFill>
              <a:srgbClr val="FFFF00"/>
            </a:solidFill>
            <a:round/>
          </a:ln>
          <a:effectLst>
            <a:outerShdw dist="107763" dir="18900000" algn="ctr" rotWithShape="0">
              <a:schemeClr val="bg2">
                <a:alpha val="50000"/>
              </a:schemeClr>
            </a:outerShdw>
          </a:effectLst>
        </p:spPr>
        <p:txBody>
          <a:bodyPr wrap="none" lIns="90000" tIns="46800" rIns="90000" bIns="46800" anchor="ctr">
            <a:spAutoFit/>
          </a:bodyPr>
          <a:lstStyle/>
          <a:p>
            <a:endParaRPr lang="zh-CN" altLang="en-US"/>
          </a:p>
        </p:txBody>
      </p:sp>
      <p:sp>
        <p:nvSpPr>
          <p:cNvPr id="19" name="标题 1"/>
          <p:cNvSpPr txBox="1"/>
          <p:nvPr/>
        </p:nvSpPr>
        <p:spPr bwMode="auto">
          <a:xfrm>
            <a:off x="84455" y="38735"/>
            <a:ext cx="8907145" cy="49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宋体" panose="02010600030101010101" pitchFamily="2" charset="-122"/>
                <a:ea typeface="宋体" panose="02010600030101010101" pitchFamily="2" charset="-122"/>
              </a:rPr>
              <a:t>语义分析</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文本获取技术</a:t>
            </a:r>
            <a:endParaRPr lang="en-US" altLang="zh-CN" dirty="0" smtClean="0"/>
          </a:p>
          <a:p>
            <a:r>
              <a:rPr lang="zh-CN" altLang="en-US" dirty="0" smtClean="0"/>
              <a:t>文本管理技术</a:t>
            </a:r>
            <a:endParaRPr lang="en-US" altLang="zh-CN" dirty="0" smtClean="0"/>
          </a:p>
          <a:p>
            <a:r>
              <a:rPr lang="zh-CN" altLang="en-US" dirty="0" smtClean="0"/>
              <a:t>文本预处理技术</a:t>
            </a:r>
            <a:endParaRPr lang="en-US" altLang="zh-CN" dirty="0" smtClean="0"/>
          </a:p>
          <a:p>
            <a:r>
              <a:rPr lang="zh-CN" altLang="en-US" dirty="0"/>
              <a:t>文本</a:t>
            </a:r>
            <a:r>
              <a:rPr lang="zh-CN" altLang="en-US" dirty="0" smtClean="0"/>
              <a:t>分类</a:t>
            </a:r>
            <a:r>
              <a:rPr lang="zh-CN" altLang="en-US" dirty="0"/>
              <a:t>、</a:t>
            </a:r>
            <a:r>
              <a:rPr lang="zh-CN" altLang="en-US" dirty="0" smtClean="0"/>
              <a:t>聚类</a:t>
            </a:r>
            <a:endParaRPr lang="en-US" altLang="zh-CN" dirty="0" smtClean="0"/>
          </a:p>
          <a:p>
            <a:r>
              <a:rPr lang="zh-CN" altLang="en-US" dirty="0"/>
              <a:t>文本</a:t>
            </a:r>
            <a:r>
              <a:rPr lang="zh-CN" altLang="en-US" dirty="0" smtClean="0"/>
              <a:t>信息提取</a:t>
            </a:r>
            <a:r>
              <a:rPr lang="zh-CN" altLang="en-US" dirty="0"/>
              <a:t>、信息提取的概率</a:t>
            </a:r>
            <a:r>
              <a:rPr lang="zh-CN" altLang="en-US" dirty="0" smtClean="0"/>
              <a:t>模型</a:t>
            </a:r>
            <a:endParaRPr lang="en-US" altLang="zh-CN" dirty="0" smtClean="0"/>
          </a:p>
          <a:p>
            <a:r>
              <a:rPr lang="zh-CN" altLang="en-US" dirty="0" smtClean="0"/>
              <a:t>可视化方法</a:t>
            </a:r>
            <a:endParaRPr lang="en-US" altLang="zh-CN" dirty="0" smtClean="0"/>
          </a:p>
          <a:p>
            <a:r>
              <a:rPr lang="zh-CN" altLang="en-US" dirty="0" smtClean="0"/>
              <a:t>链接分析</a:t>
            </a:r>
            <a:endParaRPr lang="en-US" altLang="zh-CN" dirty="0" smtClean="0"/>
          </a:p>
          <a:p>
            <a:r>
              <a:rPr lang="zh-CN" altLang="en-US" dirty="0" smtClean="0"/>
              <a:t>文本挖掘应用</a:t>
            </a:r>
            <a:endParaRPr lang="en-US" altLang="zh-CN" dirty="0" smtClean="0"/>
          </a:p>
        </p:txBody>
      </p:sp>
      <p:sp>
        <p:nvSpPr>
          <p:cNvPr id="4" name="标题 1"/>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黑体" pitchFamily="49" charset="-122"/>
                <a:ea typeface="黑体" pitchFamily="49" charset="-122"/>
              </a:rPr>
              <a:t>语义分析</a:t>
            </a:r>
          </a:p>
        </p:txBody>
      </p:sp>
    </p:spTree>
    <p:extLst>
      <p:ext uri="{BB962C8B-B14F-4D97-AF65-F5344CB8AC3E}">
        <p14:creationId xmlns:p14="http://schemas.microsoft.com/office/powerpoint/2010/main" val="153513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自然语言处理</a:t>
            </a:r>
            <a:endParaRPr lang="en-US" altLang="zh-CN" dirty="0"/>
          </a:p>
          <a:p>
            <a:pPr lvl="1"/>
            <a:r>
              <a:rPr lang="zh-CN" altLang="en-US" dirty="0" smtClean="0"/>
              <a:t>自然语言处理</a:t>
            </a:r>
            <a:r>
              <a:rPr lang="zh-CN" altLang="en-US" dirty="0"/>
              <a:t>是</a:t>
            </a:r>
            <a:r>
              <a:rPr lang="zh-CN" altLang="en-US" dirty="0">
                <a:hlinkClick r:id="rId2"/>
              </a:rPr>
              <a:t>计算机</a:t>
            </a:r>
            <a:r>
              <a:rPr lang="zh-CN" altLang="en-US" dirty="0"/>
              <a:t>科学领域与</a:t>
            </a:r>
            <a:r>
              <a:rPr lang="zh-CN" altLang="en-US" dirty="0">
                <a:hlinkClick r:id="rId3"/>
              </a:rPr>
              <a:t>人工智能</a:t>
            </a:r>
            <a:r>
              <a:rPr lang="zh-CN" altLang="en-US" dirty="0"/>
              <a:t>领域中的一个重要</a:t>
            </a:r>
            <a:r>
              <a:rPr lang="zh-CN" altLang="en-US" dirty="0" smtClean="0"/>
              <a:t>方向</a:t>
            </a:r>
            <a:endParaRPr lang="en-US" altLang="zh-CN" dirty="0" smtClean="0"/>
          </a:p>
          <a:p>
            <a:pPr lvl="1"/>
            <a:r>
              <a:rPr lang="zh-CN" altLang="en-US" dirty="0" smtClean="0"/>
              <a:t>研究</a:t>
            </a:r>
            <a:r>
              <a:rPr lang="zh-CN" altLang="en-US" dirty="0"/>
              <a:t>能实现人与</a:t>
            </a:r>
            <a:r>
              <a:rPr lang="zh-CN" altLang="en-US" dirty="0">
                <a:hlinkClick r:id="rId2"/>
              </a:rPr>
              <a:t>计算机</a:t>
            </a:r>
            <a:r>
              <a:rPr lang="zh-CN" altLang="en-US" dirty="0"/>
              <a:t>之间用自然语言进行有效通信的各种理论和</a:t>
            </a:r>
            <a:r>
              <a:rPr lang="zh-CN" altLang="en-US" dirty="0" smtClean="0"/>
              <a:t>方法</a:t>
            </a:r>
            <a:endParaRPr lang="en-US" altLang="zh-CN" dirty="0" smtClean="0"/>
          </a:p>
          <a:p>
            <a:pPr lvl="1"/>
            <a:r>
              <a:rPr lang="zh-CN" altLang="en-US" dirty="0" smtClean="0"/>
              <a:t>融</a:t>
            </a:r>
            <a:r>
              <a:rPr lang="zh-CN" altLang="en-US" dirty="0">
                <a:hlinkClick r:id="rId4"/>
              </a:rPr>
              <a:t>语言学</a:t>
            </a:r>
            <a:r>
              <a:rPr lang="zh-CN" altLang="en-US" dirty="0"/>
              <a:t>、</a:t>
            </a:r>
            <a:r>
              <a:rPr lang="zh-CN" altLang="en-US" dirty="0">
                <a:hlinkClick r:id="rId5"/>
              </a:rPr>
              <a:t>计算机科学</a:t>
            </a:r>
            <a:r>
              <a:rPr lang="zh-CN" altLang="en-US" dirty="0"/>
              <a:t>、</a:t>
            </a:r>
            <a:r>
              <a:rPr lang="zh-CN" altLang="en-US" dirty="0">
                <a:hlinkClick r:id="rId6"/>
              </a:rPr>
              <a:t>数学</a:t>
            </a:r>
            <a:r>
              <a:rPr lang="zh-CN" altLang="en-US" dirty="0"/>
              <a:t>于一体的</a:t>
            </a:r>
            <a:r>
              <a:rPr lang="zh-CN" altLang="en-US" dirty="0" smtClean="0">
                <a:hlinkClick r:id="rId7"/>
              </a:rPr>
              <a:t>科学</a:t>
            </a:r>
            <a:endParaRPr lang="en-US" altLang="zh-CN" dirty="0" smtClean="0"/>
          </a:p>
          <a:p>
            <a:pPr lvl="1"/>
            <a:r>
              <a:rPr lang="zh-CN" altLang="en-US" dirty="0" smtClean="0"/>
              <a:t>它</a:t>
            </a:r>
            <a:r>
              <a:rPr lang="zh-CN" altLang="en-US" dirty="0"/>
              <a:t>与</a:t>
            </a:r>
            <a:r>
              <a:rPr lang="zh-CN" altLang="en-US" dirty="0">
                <a:hlinkClick r:id="rId4"/>
              </a:rPr>
              <a:t>语言学</a:t>
            </a:r>
            <a:r>
              <a:rPr lang="zh-CN" altLang="en-US" dirty="0"/>
              <a:t>的研究有着</a:t>
            </a:r>
            <a:r>
              <a:rPr lang="zh-CN" altLang="en-US" dirty="0" smtClean="0"/>
              <a:t>密切联系与区别</a:t>
            </a:r>
            <a:endParaRPr lang="en-US" altLang="zh-CN" dirty="0" smtClean="0"/>
          </a:p>
          <a:p>
            <a:pPr lvl="1"/>
            <a:r>
              <a:rPr lang="zh-CN" altLang="en-US" dirty="0" smtClean="0"/>
              <a:t>实现</a:t>
            </a:r>
            <a:r>
              <a:rPr lang="zh-CN" altLang="en-US" dirty="0"/>
              <a:t>自然语言通信的</a:t>
            </a:r>
            <a:r>
              <a:rPr lang="zh-CN" altLang="en-US" dirty="0" smtClean="0">
                <a:hlinkClick r:id="rId8"/>
              </a:rPr>
              <a:t>计算机系统</a:t>
            </a:r>
            <a:endParaRPr lang="en-US" altLang="zh-CN" dirty="0" smtClean="0"/>
          </a:p>
          <a:p>
            <a:pPr lvl="1"/>
            <a:endParaRPr lang="zh-CN" altLang="en-US" dirty="0"/>
          </a:p>
        </p:txBody>
      </p:sp>
      <p:sp>
        <p:nvSpPr>
          <p:cNvPr id="4" name="标题 1"/>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黑体" pitchFamily="49" charset="-122"/>
                <a:ea typeface="黑体" pitchFamily="49" charset="-122"/>
              </a:rPr>
              <a:t>语义分析</a:t>
            </a:r>
          </a:p>
        </p:txBody>
      </p:sp>
    </p:spTree>
    <p:extLst>
      <p:ext uri="{BB962C8B-B14F-4D97-AF65-F5344CB8AC3E}">
        <p14:creationId xmlns:p14="http://schemas.microsoft.com/office/powerpoint/2010/main" val="425071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图象分析</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131" y="858838"/>
            <a:ext cx="6248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719" y="5013325"/>
            <a:ext cx="1030287" cy="1463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4" y="1917700"/>
            <a:ext cx="2635250" cy="374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Line 11"/>
          <p:cNvSpPr>
            <a:spLocks noChangeShapeType="1"/>
          </p:cNvSpPr>
          <p:nvPr/>
        </p:nvSpPr>
        <p:spPr bwMode="auto">
          <a:xfrm>
            <a:off x="2764631" y="1935163"/>
            <a:ext cx="1870075" cy="30924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ea typeface="+mn-ea"/>
            </a:endParaRPr>
          </a:p>
        </p:txBody>
      </p:sp>
      <p:sp>
        <p:nvSpPr>
          <p:cNvPr id="9" name="Line 12"/>
          <p:cNvSpPr>
            <a:spLocks noChangeShapeType="1"/>
          </p:cNvSpPr>
          <p:nvPr/>
        </p:nvSpPr>
        <p:spPr bwMode="auto">
          <a:xfrm>
            <a:off x="121444" y="5645150"/>
            <a:ext cx="3463925" cy="8175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ea typeface="+mn-ea"/>
            </a:endParaRPr>
          </a:p>
        </p:txBody>
      </p:sp>
      <p:sp>
        <p:nvSpPr>
          <p:cNvPr id="10" name="Text Box 13"/>
          <p:cNvSpPr txBox="1">
            <a:spLocks noChangeArrowheads="1"/>
          </p:cNvSpPr>
          <p:nvPr/>
        </p:nvSpPr>
        <p:spPr bwMode="auto">
          <a:xfrm>
            <a:off x="4828381" y="5810250"/>
            <a:ext cx="38671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967" tIns="40982" rIns="81967" bIns="40982">
            <a:spAutoFit/>
          </a:bodyPr>
          <a:lstStyle>
            <a:lvl1pPr defTabSz="820420" fontAlgn="ctr">
              <a:spcAft>
                <a:spcPct val="50000"/>
              </a:spcAft>
              <a:buClr>
                <a:srgbClr val="0091D5"/>
              </a:buClr>
              <a:buSzPct val="170000"/>
              <a:buFont typeface="Wingdings" panose="05000000000000000000" pitchFamily="2" charset="2"/>
              <a:buChar char="§"/>
              <a:defRPr sz="1600">
                <a:solidFill>
                  <a:schemeClr val="tx1"/>
                </a:solidFill>
                <a:latin typeface="Arial" panose="020B0604020202020204" pitchFamily="34" charset="0"/>
              </a:defRPr>
            </a:lvl1pPr>
            <a:lvl2pPr marL="742950" indent="-285750" defTabSz="820420" fontAlgn="ctr">
              <a:spcAft>
                <a:spcPct val="50000"/>
              </a:spcAft>
              <a:buClr>
                <a:srgbClr val="0091D5"/>
              </a:buClr>
              <a:buSzPct val="170000"/>
              <a:buFont typeface="Wingdings" panose="05000000000000000000" pitchFamily="2" charset="2"/>
              <a:buChar char="§"/>
              <a:defRPr sz="1600">
                <a:solidFill>
                  <a:schemeClr val="tx1"/>
                </a:solidFill>
                <a:latin typeface="Arial" panose="020B0604020202020204" pitchFamily="34" charset="0"/>
              </a:defRPr>
            </a:lvl2pPr>
            <a:lvl3pPr marL="1143000" indent="-228600" defTabSz="820420" fontAlgn="ctr">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3pPr>
            <a:lvl4pPr marL="1600200" indent="-228600" defTabSz="820420" fontAlgn="ctr">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4pPr>
            <a:lvl5pPr marL="2057400" indent="-228600" defTabSz="820420" fontAlgn="ctr">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5pPr>
            <a:lvl6pPr marL="2514600" indent="-228600" defTabSz="820420" eaLnBrk="0" fontAlgn="ctr" hangingPunct="0">
              <a:spcBef>
                <a:spcPct val="0"/>
              </a:spcBef>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6pPr>
            <a:lvl7pPr marL="2971800" indent="-228600" defTabSz="820420" eaLnBrk="0" fontAlgn="ctr" hangingPunct="0">
              <a:spcBef>
                <a:spcPct val="0"/>
              </a:spcBef>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7pPr>
            <a:lvl8pPr marL="3429000" indent="-228600" defTabSz="820420" eaLnBrk="0" fontAlgn="ctr" hangingPunct="0">
              <a:spcBef>
                <a:spcPct val="0"/>
              </a:spcBef>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8pPr>
            <a:lvl9pPr marL="3886200" indent="-228600" defTabSz="820420" eaLnBrk="0" fontAlgn="ctr" hangingPunct="0">
              <a:spcBef>
                <a:spcPct val="0"/>
              </a:spcBef>
              <a:spcAft>
                <a:spcPct val="50000"/>
              </a:spcAft>
              <a:buClr>
                <a:srgbClr val="0091D5"/>
              </a:buClr>
              <a:buSzPct val="170000"/>
              <a:buFont typeface="Wingdings" panose="05000000000000000000" pitchFamily="2" charset="2"/>
              <a:buChar char="§"/>
              <a:defRPr sz="1400">
                <a:solidFill>
                  <a:schemeClr val="tx1"/>
                </a:solidFill>
                <a:latin typeface="Arial" panose="020B0604020202020204" pitchFamily="34" charset="0"/>
              </a:defRPr>
            </a:lvl9pPr>
          </a:lstStyle>
          <a:p>
            <a:pPr marL="0" marR="0" lvl="0" indent="0" defTabSz="820420" eaLnBrk="1" fontAlgn="base" latinLnBrk="0" hangingPunct="1">
              <a:lnSpc>
                <a:spcPct val="100000"/>
              </a:lnSpc>
              <a:spcBef>
                <a:spcPts val="0"/>
              </a:spcBef>
              <a:spcAft>
                <a:spcPct val="0"/>
              </a:spcAft>
              <a:buClrTx/>
              <a:buSzTx/>
              <a:buFont typeface="Arial" panose="020B0604020202020204" pitchFamily="34" charset="0"/>
              <a:buNone/>
              <a:defRPr/>
            </a:pPr>
            <a:r>
              <a:rPr kumimoji="0" lang="de-DE" altLang="en-US" sz="1400" b="0" i="0" u="none" strike="noStrike" kern="0" cap="none" spc="0" normalizeH="0" baseline="0" noProof="0">
                <a:ln>
                  <a:noFill/>
                </a:ln>
                <a:solidFill>
                  <a:srgbClr val="000000"/>
                </a:solidFill>
                <a:effectLst/>
                <a:uLnTx/>
                <a:uFillTx/>
                <a:latin typeface="Arial" panose="020B0604020202020204" pitchFamily="34" charset="0"/>
              </a:rPr>
              <a:t>(Features are dependent on selected analysis.)</a:t>
            </a: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1783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图像分析</a:t>
            </a:r>
            <a:endParaRPr lang="zh-CN" altLang="en-US" dirty="0"/>
          </a:p>
        </p:txBody>
      </p:sp>
      <p:sp>
        <p:nvSpPr>
          <p:cNvPr id="3" name="内容占位符 2"/>
          <p:cNvSpPr>
            <a:spLocks noGrp="1"/>
          </p:cNvSpPr>
          <p:nvPr>
            <p:ph idx="1"/>
          </p:nvPr>
        </p:nvSpPr>
        <p:spPr/>
        <p:txBody>
          <a:bodyPr/>
          <a:lstStyle/>
          <a:p>
            <a:endParaRPr lang="zh-CN" altLang="en-US"/>
          </a:p>
        </p:txBody>
      </p:sp>
      <p:grpSp>
        <p:nvGrpSpPr>
          <p:cNvPr id="4" name="组合 90113"/>
          <p:cNvGrpSpPr/>
          <p:nvPr/>
        </p:nvGrpSpPr>
        <p:grpSpPr bwMode="auto">
          <a:xfrm>
            <a:off x="457200" y="1320799"/>
            <a:ext cx="2355850" cy="4889501"/>
            <a:chOff x="0" y="0"/>
            <a:chExt cx="1484" cy="3080"/>
          </a:xfrm>
        </p:grpSpPr>
        <p:sp>
          <p:nvSpPr>
            <p:cNvPr id="5" name="Text Box 3"/>
            <p:cNvSpPr txBox="1">
              <a:spLocks noChangeArrowheads="1"/>
            </p:cNvSpPr>
            <p:nvPr/>
          </p:nvSpPr>
          <p:spPr bwMode="auto">
            <a:xfrm>
              <a:off x="239" y="2750"/>
              <a:ext cx="9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1" i="0" u="none" strike="noStrike" kern="0" cap="none" spc="0" normalizeH="0" baseline="0" noProof="0" dirty="0">
                  <a:ln>
                    <a:noFill/>
                  </a:ln>
                  <a:solidFill>
                    <a:srgbClr val="000000"/>
                  </a:solidFill>
                  <a:effectLst/>
                  <a:uLnTx/>
                  <a:uFillTx/>
                  <a:latin typeface="+mn-ea"/>
                  <a:ea typeface="+mn-ea"/>
                </a:rPr>
                <a:t>原始图像</a:t>
              </a:r>
              <a:r>
                <a:rPr kumimoji="0" lang="de-DE" altLang="en-US" sz="1400" b="1" i="0" u="none" strike="noStrike" kern="0" cap="none" spc="0" normalizeH="0" baseline="0" noProof="0" dirty="0">
                  <a:ln>
                    <a:noFill/>
                  </a:ln>
                  <a:solidFill>
                    <a:srgbClr val="000000"/>
                  </a:solidFill>
                  <a:effectLst/>
                  <a:uLnTx/>
                  <a:uFillTx/>
                  <a:latin typeface="+mn-ea"/>
                  <a:ea typeface="+mn-ea"/>
                </a:rPr>
                <a:t>&gt;3000 MPix)</a:t>
              </a:r>
            </a:p>
          </p:txBody>
        </p:sp>
        <p:sp>
          <p:nvSpPr>
            <p:cNvPr id="6" name="Rectangle 4"/>
            <p:cNvSpPr>
              <a:spLocks noChangeArrowheads="1"/>
            </p:cNvSpPr>
            <p:nvPr/>
          </p:nvSpPr>
          <p:spPr bwMode="auto">
            <a:xfrm>
              <a:off x="0" y="0"/>
              <a:ext cx="1484" cy="2775"/>
            </a:xfrm>
            <a:prstGeom prst="rect">
              <a:avLst/>
            </a:prstGeom>
            <a:solidFill>
              <a:srgbClr val="004C6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nchor="b"/>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FFFFFF"/>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de-DE" altLang="en-US" sz="1400" b="1" i="0" u="none" strike="noStrike" kern="0" cap="none" spc="0" normalizeH="0" baseline="0" noProof="0">
                  <a:ln>
                    <a:noFill/>
                  </a:ln>
                  <a:solidFill>
                    <a:srgbClr val="FFFFFF"/>
                  </a:solidFill>
                  <a:effectLst/>
                  <a:uLnTx/>
                  <a:uFillTx/>
                  <a:latin typeface="Myriad Pro" panose="020B0503030403020204" charset="-122"/>
                </a:rPr>
                <a:t>40x</a:t>
              </a:r>
            </a:p>
          </p:txBody>
        </p:sp>
        <p:pic>
          <p:nvPicPr>
            <p:cNvPr id="7" name="Picture 5" descr="38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 y="52"/>
              <a:ext cx="968" cy="14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6" descr="382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 y="442"/>
              <a:ext cx="967" cy="13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7" descr="382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 y="841"/>
              <a:ext cx="957" cy="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8" descr="38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 y="1253"/>
              <a:ext cx="874" cy="9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1" name="组合 90120"/>
          <p:cNvGrpSpPr/>
          <p:nvPr/>
        </p:nvGrpSpPr>
        <p:grpSpPr bwMode="auto">
          <a:xfrm>
            <a:off x="3424238" y="1320799"/>
            <a:ext cx="2444750" cy="5165725"/>
            <a:chOff x="0" y="0"/>
            <a:chExt cx="1540" cy="3254"/>
          </a:xfrm>
        </p:grpSpPr>
        <p:sp>
          <p:nvSpPr>
            <p:cNvPr id="12" name="Rectangle 10"/>
            <p:cNvSpPr>
              <a:spLocks noChangeArrowheads="1"/>
            </p:cNvSpPr>
            <p:nvPr/>
          </p:nvSpPr>
          <p:spPr bwMode="auto">
            <a:xfrm>
              <a:off x="31" y="0"/>
              <a:ext cx="1484" cy="2769"/>
            </a:xfrm>
            <a:prstGeom prst="rect">
              <a:avLst/>
            </a:prstGeom>
            <a:solidFill>
              <a:srgbClr val="004C6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nchor="b"/>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FFFFFF"/>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de-DE" altLang="en-US" sz="1400" b="1" i="0" u="none" strike="noStrike" kern="0" cap="none" spc="0" normalizeH="0" baseline="0" noProof="0">
                  <a:ln>
                    <a:noFill/>
                  </a:ln>
                  <a:solidFill>
                    <a:srgbClr val="FFFFFF"/>
                  </a:solidFill>
                  <a:effectLst/>
                  <a:uLnTx/>
                  <a:uFillTx/>
                  <a:latin typeface="Myriad Pro" panose="020B0503030403020204" charset="-122"/>
                </a:rPr>
                <a:t>1x</a:t>
              </a:r>
            </a:p>
          </p:txBody>
        </p:sp>
        <p:sp>
          <p:nvSpPr>
            <p:cNvPr id="13" name="Text Box 11"/>
            <p:cNvSpPr txBox="1">
              <a:spLocks noChangeArrowheads="1"/>
            </p:cNvSpPr>
            <p:nvPr/>
          </p:nvSpPr>
          <p:spPr bwMode="auto">
            <a:xfrm>
              <a:off x="0" y="2653"/>
              <a:ext cx="154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1" i="0" u="none" strike="noStrike" kern="0" cap="none" spc="0" normalizeH="0" baseline="0" noProof="0" dirty="0">
                  <a:ln>
                    <a:noFill/>
                  </a:ln>
                  <a:solidFill>
                    <a:srgbClr val="000000"/>
                  </a:solidFill>
                  <a:effectLst/>
                  <a:uLnTx/>
                  <a:uFillTx/>
                  <a:latin typeface="+mn-ea"/>
                  <a:ea typeface="+mn-ea"/>
                </a:rPr>
                <a:t>基本信息检测</a:t>
              </a:r>
              <a:r>
                <a:rPr kumimoji="0" lang="de-DE" altLang="en-US" sz="1400" b="1" i="0" u="none" strike="noStrike" kern="0" cap="none" spc="0" normalizeH="0" baseline="0" noProof="0" dirty="0">
                  <a:ln>
                    <a:noFill/>
                  </a:ln>
                  <a:solidFill>
                    <a:srgbClr val="000000"/>
                  </a:solidFill>
                  <a:effectLst/>
                  <a:uLnTx/>
                  <a:uFillTx/>
                  <a:latin typeface="+mn-ea"/>
                  <a:ea typeface="+mn-ea"/>
                </a:rPr>
                <a:t>:</a:t>
              </a: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000000"/>
                  </a:solidFill>
                  <a:effectLst/>
                  <a:uLnTx/>
                  <a:uFillTx/>
                  <a:latin typeface="+mn-ea"/>
                  <a:ea typeface="+mn-ea"/>
                </a:rPr>
                <a:t>核心和背景信息的分割：清除杂物</a:t>
              </a:r>
              <a:endParaRPr kumimoji="0" lang="de-DE" altLang="en-US" sz="1400" b="0" i="0" u="none" strike="noStrike" kern="0" cap="none" spc="0" normalizeH="0" baseline="0" noProof="0" dirty="0">
                <a:ln>
                  <a:noFill/>
                </a:ln>
                <a:solidFill>
                  <a:srgbClr val="000000"/>
                </a:solidFill>
                <a:effectLst/>
                <a:uLnTx/>
                <a:uFillTx/>
                <a:latin typeface="+mn-ea"/>
                <a:ea typeface="+mn-ea"/>
              </a:endParaRPr>
            </a:p>
          </p:txBody>
        </p:sp>
        <p:pic>
          <p:nvPicPr>
            <p:cNvPr id="14" name="Picture 12" descr="382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52"/>
              <a:ext cx="939" cy="13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3" descr="382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 y="442"/>
              <a:ext cx="939" cy="132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14" descr="382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 y="841"/>
              <a:ext cx="956" cy="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5" descr="38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 y="1253"/>
              <a:ext cx="874" cy="9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16"/>
            <p:cNvSpPr txBox="1">
              <a:spLocks noChangeArrowheads="1"/>
            </p:cNvSpPr>
            <p:nvPr/>
          </p:nvSpPr>
          <p:spPr bwMode="auto">
            <a:xfrm>
              <a:off x="34" y="2223"/>
              <a:ext cx="1336" cy="402"/>
            </a:xfrm>
            <a:prstGeom prst="rect">
              <a:avLst/>
            </a:prstGeom>
            <a:noFill/>
            <a:ln>
              <a:noFill/>
            </a:ln>
            <a:effectLst>
              <a:outerShdw dist="17961" dir="2700000" algn="ctr" rotWithShape="0">
                <a:srgbClr val="A7A9AC"/>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FFFFFF"/>
                </a:solidFill>
                <a:effectLst/>
                <a:uLnTx/>
                <a:uFillTx/>
                <a:latin typeface="Arial" panose="020B0604020202020204" pitchFamily="34" charset="0"/>
              </a:endParaRPr>
            </a:p>
          </p:txBody>
        </p:sp>
      </p:grpSp>
      <p:grpSp>
        <p:nvGrpSpPr>
          <p:cNvPr id="19" name="组合 90128"/>
          <p:cNvGrpSpPr/>
          <p:nvPr/>
        </p:nvGrpSpPr>
        <p:grpSpPr bwMode="auto">
          <a:xfrm>
            <a:off x="2400300" y="969962"/>
            <a:ext cx="1503363" cy="1133475"/>
            <a:chOff x="0" y="0"/>
            <a:chExt cx="1157" cy="779"/>
          </a:xfrm>
        </p:grpSpPr>
        <p:sp>
          <p:nvSpPr>
            <p:cNvPr id="20" name="AutoShape 18"/>
            <p:cNvSpPr>
              <a:spLocks noChangeArrowheads="1"/>
            </p:cNvSpPr>
            <p:nvPr/>
          </p:nvSpPr>
          <p:spPr bwMode="auto">
            <a:xfrm>
              <a:off x="195" y="212"/>
              <a:ext cx="499" cy="567"/>
            </a:xfrm>
            <a:custGeom>
              <a:avLst/>
              <a:gdLst>
                <a:gd name="T0" fmla="*/ 499 w 21600"/>
                <a:gd name="T1" fmla="*/ 160 h 21600"/>
                <a:gd name="T2" fmla="*/ 349 w 21600"/>
                <a:gd name="T3" fmla="*/ 0 h 21600"/>
                <a:gd name="T4" fmla="*/ 349 w 21600"/>
                <a:gd name="T5" fmla="*/ 76 h 21600"/>
                <a:gd name="T6" fmla="*/ 287 w 21600"/>
                <a:gd name="T7" fmla="*/ 76 h 21600"/>
                <a:gd name="T8" fmla="*/ 0 w 21600"/>
                <a:gd name="T9" fmla="*/ 319 h 21600"/>
                <a:gd name="T10" fmla="*/ 0 w 21600"/>
                <a:gd name="T11" fmla="*/ 567 h 21600"/>
                <a:gd name="T12" fmla="*/ 150 w 21600"/>
                <a:gd name="T13" fmla="*/ 567 h 21600"/>
                <a:gd name="T14" fmla="*/ 150 w 21600"/>
                <a:gd name="T15" fmla="*/ 319 h 21600"/>
                <a:gd name="T16" fmla="*/ 287 w 21600"/>
                <a:gd name="T17" fmla="*/ 243 h 21600"/>
                <a:gd name="T18" fmla="*/ 349 w 21600"/>
                <a:gd name="T19" fmla="*/ 243 h 21600"/>
                <a:gd name="T20" fmla="*/ 349 w 21600"/>
                <a:gd name="T21" fmla="*/ 319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FF"/>
            </a:solidFill>
            <a:ln w="12700">
              <a:solidFill>
                <a:srgbClr val="000000"/>
              </a:solidFill>
              <a:round/>
            </a:ln>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ea typeface="+mn-ea"/>
              </a:endParaRPr>
            </a:p>
          </p:txBody>
        </p:sp>
        <p:sp>
          <p:nvSpPr>
            <p:cNvPr id="21" name="Text Box 19"/>
            <p:cNvSpPr txBox="1">
              <a:spLocks noChangeArrowheads="1"/>
            </p:cNvSpPr>
            <p:nvPr/>
          </p:nvSpPr>
          <p:spPr bwMode="auto">
            <a:xfrm>
              <a:off x="0" y="0"/>
              <a:ext cx="11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重采样</a:t>
              </a:r>
            </a:p>
          </p:txBody>
        </p:sp>
      </p:grpSp>
      <p:grpSp>
        <p:nvGrpSpPr>
          <p:cNvPr id="22" name="组合 90131"/>
          <p:cNvGrpSpPr/>
          <p:nvPr/>
        </p:nvGrpSpPr>
        <p:grpSpPr bwMode="auto">
          <a:xfrm>
            <a:off x="5248275" y="993774"/>
            <a:ext cx="2012950" cy="1117600"/>
            <a:chOff x="0" y="0"/>
            <a:chExt cx="1550" cy="768"/>
          </a:xfrm>
        </p:grpSpPr>
        <p:sp>
          <p:nvSpPr>
            <p:cNvPr id="23" name="Text Box 21"/>
            <p:cNvSpPr txBox="1">
              <a:spLocks noChangeArrowheads="1"/>
            </p:cNvSpPr>
            <p:nvPr/>
          </p:nvSpPr>
          <p:spPr bwMode="auto">
            <a:xfrm>
              <a:off x="0" y="0"/>
              <a:ext cx="155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将核心转换为全视野</a:t>
              </a:r>
            </a:p>
          </p:txBody>
        </p:sp>
        <p:sp>
          <p:nvSpPr>
            <p:cNvPr id="24" name="AutoShape 22"/>
            <p:cNvSpPr>
              <a:spLocks noChangeArrowheads="1"/>
            </p:cNvSpPr>
            <p:nvPr/>
          </p:nvSpPr>
          <p:spPr bwMode="auto">
            <a:xfrm>
              <a:off x="353" y="201"/>
              <a:ext cx="499" cy="567"/>
            </a:xfrm>
            <a:custGeom>
              <a:avLst/>
              <a:gdLst>
                <a:gd name="T0" fmla="*/ 499 w 21600"/>
                <a:gd name="T1" fmla="*/ 160 h 21600"/>
                <a:gd name="T2" fmla="*/ 349 w 21600"/>
                <a:gd name="T3" fmla="*/ 0 h 21600"/>
                <a:gd name="T4" fmla="*/ 349 w 21600"/>
                <a:gd name="T5" fmla="*/ 76 h 21600"/>
                <a:gd name="T6" fmla="*/ 287 w 21600"/>
                <a:gd name="T7" fmla="*/ 76 h 21600"/>
                <a:gd name="T8" fmla="*/ 0 w 21600"/>
                <a:gd name="T9" fmla="*/ 319 h 21600"/>
                <a:gd name="T10" fmla="*/ 0 w 21600"/>
                <a:gd name="T11" fmla="*/ 567 h 21600"/>
                <a:gd name="T12" fmla="*/ 150 w 21600"/>
                <a:gd name="T13" fmla="*/ 567 h 21600"/>
                <a:gd name="T14" fmla="*/ 150 w 21600"/>
                <a:gd name="T15" fmla="*/ 319 h 21600"/>
                <a:gd name="T16" fmla="*/ 287 w 21600"/>
                <a:gd name="T17" fmla="*/ 243 h 21600"/>
                <a:gd name="T18" fmla="*/ 349 w 21600"/>
                <a:gd name="T19" fmla="*/ 243 h 21600"/>
                <a:gd name="T20" fmla="*/ 349 w 21600"/>
                <a:gd name="T21" fmla="*/ 319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FF"/>
            </a:solidFill>
            <a:ln w="12700">
              <a:solidFill>
                <a:srgbClr val="000000"/>
              </a:solidFill>
              <a:round/>
            </a:ln>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ea typeface="+mn-ea"/>
              </a:endParaRPr>
            </a:p>
          </p:txBody>
        </p:sp>
      </p:grpSp>
      <p:sp>
        <p:nvSpPr>
          <p:cNvPr id="25" name="Rectangle 25"/>
          <p:cNvSpPr>
            <a:spLocks noChangeArrowheads="1"/>
          </p:cNvSpPr>
          <p:nvPr/>
        </p:nvSpPr>
        <p:spPr bwMode="auto">
          <a:xfrm>
            <a:off x="6923088" y="5492749"/>
            <a:ext cx="2028825" cy="847725"/>
          </a:xfrm>
          <a:prstGeom prst="rect">
            <a:avLst/>
          </a:prstGeom>
          <a:solidFill>
            <a:srgbClr val="FFFFFF"/>
          </a:solidFill>
          <a:ln w="50800">
            <a:solidFill>
              <a:srgbClr val="FFFFFF"/>
            </a:solidFill>
            <a:miter lim="800000"/>
          </a:ln>
        </p:spPr>
        <p:txBody>
          <a:bodyPr wrap="none" lIns="54000" tIns="54000" rIns="54000" bIns="54000" anchor="ct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endParaRPr kumimoji="0" lang="zh-CN" altLang="en-US" sz="1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6" name="组合 90136"/>
          <p:cNvGrpSpPr/>
          <p:nvPr/>
        </p:nvGrpSpPr>
        <p:grpSpPr bwMode="auto">
          <a:xfrm>
            <a:off x="6373813" y="1320799"/>
            <a:ext cx="2516187" cy="5232401"/>
            <a:chOff x="0" y="0"/>
            <a:chExt cx="1585" cy="3296"/>
          </a:xfrm>
        </p:grpSpPr>
        <p:sp>
          <p:nvSpPr>
            <p:cNvPr id="27" name="Rectangle 27"/>
            <p:cNvSpPr>
              <a:spLocks noChangeArrowheads="1"/>
            </p:cNvSpPr>
            <p:nvPr/>
          </p:nvSpPr>
          <p:spPr bwMode="auto">
            <a:xfrm>
              <a:off x="53" y="0"/>
              <a:ext cx="1484" cy="2744"/>
            </a:xfrm>
            <a:prstGeom prst="rect">
              <a:avLst/>
            </a:prstGeom>
            <a:solidFill>
              <a:srgbClr val="004C6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nchor="b" anchorCtr="1"/>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000000"/>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a:ln>
                  <a:noFill/>
                </a:ln>
                <a:solidFill>
                  <a:srgbClr val="FFFFFF"/>
                </a:solidFill>
                <a:effectLst/>
                <a:uLnTx/>
                <a:uFillTx/>
                <a:latin typeface="Myriad Pro" panose="020B0503030403020204" charset="-122"/>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de-DE" altLang="en-US" sz="1400" b="1" i="0" u="none" strike="noStrike" kern="0" cap="none" spc="0" normalizeH="0" baseline="0" noProof="0">
                  <a:ln>
                    <a:noFill/>
                  </a:ln>
                  <a:solidFill>
                    <a:srgbClr val="FFFFFF"/>
                  </a:solidFill>
                  <a:effectLst/>
                  <a:uLnTx/>
                  <a:uFillTx/>
                  <a:latin typeface="Myriad Pro" panose="020B0503030403020204" charset="-122"/>
                </a:rPr>
                <a:t>40x</a:t>
              </a:r>
            </a:p>
          </p:txBody>
        </p:sp>
        <p:sp>
          <p:nvSpPr>
            <p:cNvPr id="28" name="Text Box 28"/>
            <p:cNvSpPr txBox="1">
              <a:spLocks noChangeArrowheads="1"/>
            </p:cNvSpPr>
            <p:nvPr/>
          </p:nvSpPr>
          <p:spPr bwMode="auto">
            <a:xfrm>
              <a:off x="0" y="2695"/>
              <a:ext cx="15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400" b="1" i="0" u="none" strike="noStrike" kern="0" cap="none" spc="0" normalizeH="0" baseline="0" noProof="0" dirty="0">
                  <a:ln>
                    <a:noFill/>
                  </a:ln>
                  <a:solidFill>
                    <a:srgbClr val="000000"/>
                  </a:solidFill>
                  <a:effectLst/>
                  <a:uLnTx/>
                  <a:uFillTx/>
                  <a:latin typeface="+mn-ea"/>
                  <a:ea typeface="+mn-ea"/>
                </a:rPr>
                <a:t>结构详细分析：</a:t>
              </a:r>
              <a:r>
                <a:rPr kumimoji="0" lang="zh-CN" altLang="en-US" sz="1400" b="0" i="0" u="none" strike="noStrike" kern="0" cap="none" spc="0" normalizeH="0" baseline="0" noProof="0" dirty="0">
                  <a:ln>
                    <a:noFill/>
                  </a:ln>
                  <a:solidFill>
                    <a:srgbClr val="000000"/>
                  </a:solidFill>
                  <a:effectLst/>
                  <a:uLnTx/>
                  <a:uFillTx/>
                  <a:latin typeface="+mn-ea"/>
                  <a:ea typeface="+mn-ea"/>
                </a:rPr>
                <a:t>产生有关细胞核、染色等</a:t>
              </a:r>
              <a:r>
                <a:rPr kumimoji="0" lang="en-US" altLang="zh-CN" sz="1400" b="0" i="0" u="none" strike="noStrike" kern="0" cap="none" spc="0" normalizeH="0" baseline="0" noProof="0" dirty="0">
                  <a:ln>
                    <a:noFill/>
                  </a:ln>
                  <a:solidFill>
                    <a:srgbClr val="000000"/>
                  </a:solidFill>
                  <a:effectLst/>
                  <a:uLnTx/>
                  <a:uFillTx/>
                  <a:latin typeface="+mn-ea"/>
                  <a:ea typeface="+mn-ea"/>
                </a:rPr>
                <a:t>20</a:t>
              </a:r>
              <a:r>
                <a:rPr kumimoji="0" lang="zh-CN" altLang="en-US" sz="1400" b="0" i="0" u="none" strike="noStrike" kern="0" cap="none" spc="0" normalizeH="0" baseline="0" noProof="0" dirty="0">
                  <a:ln>
                    <a:noFill/>
                  </a:ln>
                  <a:solidFill>
                    <a:srgbClr val="000000"/>
                  </a:solidFill>
                  <a:effectLst/>
                  <a:uLnTx/>
                  <a:uFillTx/>
                  <a:latin typeface="+mn-ea"/>
                  <a:ea typeface="+mn-ea"/>
                </a:rPr>
                <a:t>个参数的统计信息</a:t>
              </a:r>
              <a:endParaRPr kumimoji="0" lang="de-DE" altLang="en-US" sz="1400" b="0" i="0" u="none" strike="noStrike" kern="0" cap="none" spc="0" normalizeH="0" baseline="0" noProof="0" dirty="0">
                <a:ln>
                  <a:noFill/>
                </a:ln>
                <a:solidFill>
                  <a:srgbClr val="000000"/>
                </a:solidFill>
                <a:effectLst/>
                <a:uLnTx/>
                <a:uFillTx/>
                <a:latin typeface="+mn-ea"/>
                <a:ea typeface="+mn-ea"/>
              </a:endParaRPr>
            </a:p>
          </p:txBody>
        </p:sp>
        <p:pic>
          <p:nvPicPr>
            <p:cNvPr id="29" name="Picture 29" descr="382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 y="483"/>
              <a:ext cx="458"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 name="Picture 30" descr="382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 y="14"/>
              <a:ext cx="458"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31" descr="382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 y="960"/>
              <a:ext cx="45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2" name="Picture 32" descr="382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 y="14"/>
              <a:ext cx="459"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3" name="Picture 33" descr="382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 y="483"/>
              <a:ext cx="459"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 name="Picture 34" descr="382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 y="961"/>
              <a:ext cx="459"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5" name="Picture 35" descr="382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2" y="14"/>
              <a:ext cx="458"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6" name="Picture 36" descr="3828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2" y="483"/>
              <a:ext cx="458" cy="4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 name="Picture 37" descr="382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2" y="961"/>
              <a:ext cx="45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38" name="Picture 3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6875" y="3679824"/>
            <a:ext cx="17780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39"/>
          <p:cNvSpPr>
            <a:spLocks noChangeArrowheads="1"/>
          </p:cNvSpPr>
          <p:nvPr/>
        </p:nvSpPr>
        <p:spPr bwMode="auto">
          <a:xfrm>
            <a:off x="7461250" y="3417887"/>
            <a:ext cx="349250" cy="419100"/>
          </a:xfrm>
          <a:prstGeom prst="downArrow">
            <a:avLst>
              <a:gd name="adj1" fmla="val 50000"/>
              <a:gd name="adj2" fmla="val 30000"/>
            </a:avLst>
          </a:prstGeom>
          <a:solidFill>
            <a:srgbClr val="FFFFFF"/>
          </a:solidFill>
          <a:ln w="9525">
            <a:solidFill>
              <a:srgbClr val="000000"/>
            </a:solidFill>
            <a:miter lim="800000"/>
          </a:ln>
        </p:spPr>
        <p:txBody>
          <a:bodyPr wrap="none" anchor="ct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endParaRPr kumimoji="0" lang="zh-CN" altLang="en-US" sz="1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Text Box 40"/>
          <p:cNvSpPr txBox="1">
            <a:spLocks noChangeArrowheads="1"/>
          </p:cNvSpPr>
          <p:nvPr/>
        </p:nvSpPr>
        <p:spPr bwMode="auto">
          <a:xfrm>
            <a:off x="6486525" y="4933949"/>
            <a:ext cx="2319338" cy="320675"/>
          </a:xfrm>
          <a:prstGeom prst="rect">
            <a:avLst/>
          </a:prstGeom>
          <a:noFill/>
          <a:ln>
            <a:noFill/>
          </a:ln>
          <a:effectLst>
            <a:outerShdw dist="20138" dir="2700000" algn="ctr" rotWithShape="0">
              <a:srgbClr val="A7A9AC">
                <a:alpha val="68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88" tIns="53988" rIns="53988" bIns="53988">
            <a:spAutoFit/>
          </a:bodyPr>
          <a:lstStyle>
            <a:lvl1pPr>
              <a:buFont typeface="Arial" panose="020B0604020202020204" pitchFamily="34" charset="0"/>
              <a:defRPr sz="2000">
                <a:solidFill>
                  <a:schemeClr val="tx1"/>
                </a:solidFill>
                <a:latin typeface="Arial" panose="020B0604020202020204" pitchFamily="34" charset="0"/>
              </a:defRPr>
            </a:lvl1pPr>
            <a:lvl2pPr marL="742950" indent="-285750">
              <a:buFont typeface="Arial" panose="020B0604020202020204" pitchFamily="34" charset="0"/>
              <a:defRPr sz="2000">
                <a:solidFill>
                  <a:schemeClr val="tx1"/>
                </a:solidFill>
                <a:latin typeface="Arial" panose="020B0604020202020204" pitchFamily="34" charset="0"/>
              </a:defRPr>
            </a:lvl2pPr>
            <a:lvl3pPr marL="1143000" indent="-228600">
              <a:buFont typeface="Arial" panose="020B0604020202020204" pitchFamily="34" charset="0"/>
              <a:defRPr sz="2000">
                <a:solidFill>
                  <a:schemeClr val="tx1"/>
                </a:solidFill>
                <a:latin typeface="Arial" panose="020B0604020202020204" pitchFamily="34" charset="0"/>
              </a:defRPr>
            </a:lvl3pPr>
            <a:lvl4pPr marL="1600200" indent="-228600">
              <a:buFont typeface="Arial" panose="020B0604020202020204" pitchFamily="34" charset="0"/>
              <a:defRPr sz="2000">
                <a:solidFill>
                  <a:schemeClr val="tx1"/>
                </a:solidFill>
                <a:latin typeface="Arial" panose="020B0604020202020204" pitchFamily="34" charset="0"/>
              </a:defRPr>
            </a:lvl4pPr>
            <a:lvl5pPr marL="2057400" indent="-228600">
              <a:buFont typeface="Arial" panose="020B0604020202020204" pitchFamily="34" charset="0"/>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de-DE" altLang="en-US" sz="1400" b="1" i="0" u="none" strike="noStrike" kern="0" cap="none" spc="0" normalizeH="0" baseline="0" noProof="0">
                <a:ln>
                  <a:noFill/>
                </a:ln>
                <a:solidFill>
                  <a:srgbClr val="FFFFFF"/>
                </a:solidFill>
                <a:effectLst/>
                <a:uLnTx/>
                <a:uFillTx/>
                <a:latin typeface="Arial" panose="020B0604020202020204" pitchFamily="34" charset="0"/>
              </a:rPr>
              <a:t>Multiple endpoint analysis</a:t>
            </a:r>
          </a:p>
        </p:txBody>
      </p:sp>
    </p:spTree>
    <p:extLst>
      <p:ext uri="{BB962C8B-B14F-4D97-AF65-F5344CB8AC3E}">
        <p14:creationId xmlns:p14="http://schemas.microsoft.com/office/powerpoint/2010/main" val="2383466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Grp="1" noChangeArrowheads="1"/>
          </p:cNvSpPr>
          <p:nvPr>
            <p:ph type="body" idx="1"/>
          </p:nvPr>
        </p:nvSpPr>
        <p:spPr>
          <a:xfrm>
            <a:off x="563245" y="790575"/>
            <a:ext cx="8308975" cy="5534660"/>
          </a:xfrm>
          <a:noFill/>
        </p:spPr>
        <p:txBody>
          <a:bodyPr/>
          <a:lstStyle/>
          <a:p>
            <a:pPr marL="457200" indent="-457200" defTabSz="-635" fontAlgn="t">
              <a:lnSpc>
                <a:spcPct val="100000"/>
              </a:lnSpc>
              <a:buFont typeface="Wingdings" panose="05000000000000000000" charset="0"/>
              <a:buChar char="Ø"/>
              <a:tabLst>
                <a:tab pos="568325" algn="l"/>
              </a:tabLst>
            </a:pPr>
            <a:r>
              <a:rPr lang="zh-CN" altLang="en-US" sz="2800" dirty="0" smtClean="0">
                <a:effectLst>
                  <a:outerShdw blurRad="38100" dist="38100" dir="2700000" algn="tl">
                    <a:srgbClr val="C0C0C0"/>
                  </a:outerShdw>
                </a:effectLst>
                <a:latin typeface="宋体" panose="02010600030101010101" pitchFamily="2" charset="-122"/>
                <a:ea typeface="宋体" panose="02010600030101010101" pitchFamily="2" charset="-122"/>
              </a:rPr>
              <a:t>数据</a:t>
            </a:r>
            <a:r>
              <a:rPr lang="en-US" altLang="zh-CN" sz="2800" dirty="0">
                <a:effectLst>
                  <a:outerShdw blurRad="38100" dist="38100" dir="2700000" algn="tl">
                    <a:srgbClr val="C0C0C0"/>
                  </a:outerShdw>
                </a:effectLst>
                <a:latin typeface="宋体" panose="02010600030101010101" pitchFamily="2" charset="-122"/>
                <a:ea typeface="宋体" panose="02010600030101010101" pitchFamily="2" charset="-122"/>
              </a:rPr>
              <a:t>(data)</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：事实的数字化、编码化和序列化</a:t>
            </a:r>
          </a:p>
          <a:p>
            <a:pPr lvl="1" defTabSz="-635" fontAlgn="t">
              <a:lnSpc>
                <a:spcPct val="100000"/>
              </a:lnSpc>
              <a:buClrTx/>
              <a:buFont typeface="BatangChe" panose="02030609000101010101" charset="-127"/>
              <a:buChar char="-"/>
              <a:tabLst>
                <a:tab pos="568325" algn="l"/>
              </a:tabLst>
            </a:pPr>
            <a:r>
              <a:rPr lang="zh-CN" altLang="en-US" sz="2400" dirty="0">
                <a:effectLst/>
                <a:latin typeface="宋体" panose="02010600030101010101" pitchFamily="2" charset="-122"/>
                <a:ea typeface="宋体" panose="02010600030101010101" pitchFamily="2" charset="-122"/>
              </a:rPr>
              <a:t>我们经常将数据看成一串位，或数字和符号，或我们每天收集的“对象”。</a:t>
            </a:r>
          </a:p>
          <a:p>
            <a:pPr marL="0" indent="0" defTabSz="-635" fontAlgn="t">
              <a:lnSpc>
                <a:spcPct val="100000"/>
              </a:lnSpc>
              <a:buFont typeface="Wingdings" panose="05000000000000000000" pitchFamily="2" charset="2"/>
              <a:buNone/>
              <a:tabLst>
                <a:tab pos="568325" algn="l"/>
              </a:tabLst>
            </a:pPr>
            <a:endParaRPr lang="en-US" altLang="zh-CN" sz="2800" dirty="0" smtClean="0">
              <a:effectLst>
                <a:outerShdw blurRad="38100" dist="38100" dir="2700000" algn="tl">
                  <a:srgbClr val="C0C0C0"/>
                </a:outerShdw>
              </a:effectLst>
            </a:endParaRPr>
          </a:p>
          <a:p>
            <a:pPr marL="457200" indent="-457200" defTabSz="-635" fontAlgn="t">
              <a:lnSpc>
                <a:spcPct val="100000"/>
              </a:lnSpc>
              <a:buFont typeface="Wingdings" panose="05000000000000000000" charset="0"/>
              <a:buChar char="Ø"/>
              <a:tabLst>
                <a:tab pos="568325" algn="l"/>
              </a:tabLst>
            </a:pPr>
            <a:r>
              <a:rPr lang="zh-CN" altLang="en-US" sz="2800" dirty="0" smtClean="0">
                <a:effectLst>
                  <a:outerShdw blurRad="38100" dist="38100" dir="2700000" algn="tl">
                    <a:srgbClr val="C0C0C0"/>
                  </a:outerShdw>
                </a:effectLst>
                <a:latin typeface="宋体" panose="02010600030101010101" pitchFamily="2" charset="-122"/>
                <a:ea typeface="宋体" panose="02010600030101010101" pitchFamily="2" charset="-122"/>
              </a:rPr>
              <a:t>信息</a:t>
            </a:r>
            <a:r>
              <a:rPr lang="en-US" altLang="zh-CN" sz="2800" dirty="0">
                <a:effectLst>
                  <a:outerShdw blurRad="38100" dist="38100" dir="2700000" algn="tl">
                    <a:srgbClr val="C0C0C0"/>
                  </a:outerShdw>
                </a:effectLst>
                <a:latin typeface="宋体" panose="02010600030101010101" pitchFamily="2" charset="-122"/>
                <a:ea typeface="宋体" panose="02010600030101010101" pitchFamily="2" charset="-122"/>
              </a:rPr>
              <a:t>(information)</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：数据在信息媒介上的映射</a:t>
            </a:r>
          </a:p>
          <a:p>
            <a:pPr lvl="1" defTabSz="-635" fontAlgn="t">
              <a:lnSpc>
                <a:spcPct val="100000"/>
              </a:lnSpc>
              <a:buClrTx/>
              <a:buFont typeface="BatangChe" panose="02030609000101010101" charset="-127"/>
              <a:buChar char="-"/>
              <a:tabLst>
                <a:tab pos="568325" algn="l"/>
              </a:tabLst>
            </a:pPr>
            <a:r>
              <a:rPr lang="en-US" altLang="ja-JP" sz="2400" dirty="0">
                <a:latin typeface="宋体" panose="02010600030101010101" pitchFamily="2" charset="-122"/>
                <a:ea typeface="宋体" panose="02010600030101010101" pitchFamily="2" charset="-122"/>
                <a:sym typeface="+mn-ea"/>
              </a:rPr>
              <a:t>信息是减少到表征数据所需的最小数据</a:t>
            </a:r>
            <a:r>
              <a:rPr lang="zh-CN" altLang="en-US" sz="2400" dirty="0">
                <a:latin typeface="宋体" panose="02010600030101010101" pitchFamily="2" charset="-122"/>
                <a:ea typeface="宋体" panose="02010600030101010101" pitchFamily="2" charset="-122"/>
                <a:sym typeface="+mn-ea"/>
              </a:rPr>
              <a:t>。</a:t>
            </a:r>
            <a:endParaRPr lang="zh-CN" altLang="en-US" sz="2400" dirty="0">
              <a:effectLst>
                <a:outerShdw blurRad="38100" dist="38100" dir="2700000" algn="tl">
                  <a:srgbClr val="C0C0C0"/>
                </a:outerShdw>
              </a:effectLst>
            </a:endParaRPr>
          </a:p>
          <a:p>
            <a:pPr marL="0" indent="0" defTabSz="-635" fontAlgn="t">
              <a:lnSpc>
                <a:spcPct val="100000"/>
              </a:lnSpc>
              <a:buFont typeface="Wingdings" panose="05000000000000000000" pitchFamily="2" charset="2"/>
              <a:buNone/>
              <a:tabLst>
                <a:tab pos="568325" algn="l"/>
              </a:tabLst>
            </a:pPr>
            <a:endParaRPr lang="en-US" altLang="zh-CN" sz="2800" dirty="0" smtClean="0">
              <a:effectLst>
                <a:outerShdw blurRad="38100" dist="38100" dir="2700000" algn="tl">
                  <a:srgbClr val="C0C0C0"/>
                </a:outerShdw>
              </a:effectLst>
            </a:endParaRPr>
          </a:p>
          <a:p>
            <a:pPr marL="457200" indent="-457200" defTabSz="-635" fontAlgn="t">
              <a:lnSpc>
                <a:spcPct val="100000"/>
              </a:lnSpc>
              <a:buFont typeface="Wingdings" panose="05000000000000000000" charset="0"/>
              <a:buChar char="Ø"/>
              <a:tabLst>
                <a:tab pos="568325" algn="l"/>
              </a:tabLst>
            </a:pPr>
            <a:r>
              <a:rPr lang="zh-CN" altLang="en-US" sz="2800" dirty="0" smtClean="0">
                <a:effectLst>
                  <a:outerShdw blurRad="38100" dist="38100" dir="2700000" algn="tl">
                    <a:srgbClr val="C0C0C0"/>
                  </a:outerShdw>
                </a:effectLst>
                <a:latin typeface="宋体" panose="02010600030101010101" pitchFamily="2" charset="-122"/>
                <a:ea typeface="宋体" panose="02010600030101010101" pitchFamily="2" charset="-122"/>
              </a:rPr>
              <a:t>知识</a:t>
            </a:r>
            <a:r>
              <a:rPr lang="en-US" altLang="zh-CN" sz="2800" dirty="0">
                <a:effectLst>
                  <a:outerShdw blurRad="38100" dist="38100" dir="2700000" algn="tl">
                    <a:srgbClr val="C0C0C0"/>
                  </a:outerShdw>
                </a:effectLst>
                <a:latin typeface="宋体" panose="02010600030101010101" pitchFamily="2" charset="-122"/>
                <a:ea typeface="宋体" panose="02010600030101010101" pitchFamily="2" charset="-122"/>
              </a:rPr>
              <a:t>(knowledge)</a:t>
            </a:r>
            <a:r>
              <a:rPr lang="zh-CN" altLang="en-US" sz="2800" dirty="0">
                <a:effectLst>
                  <a:outerShdw blurRad="38100" dist="38100" dir="2700000" algn="tl">
                    <a:srgbClr val="C0C0C0"/>
                  </a:outerShdw>
                </a:effectLst>
                <a:latin typeface="宋体" panose="02010600030101010101" pitchFamily="2" charset="-122"/>
                <a:ea typeface="宋体" panose="02010600030101010101" pitchFamily="2" charset="-122"/>
              </a:rPr>
              <a:t>：对信息的加工、吸收、提取、评价的结果。</a:t>
            </a:r>
          </a:p>
          <a:p>
            <a:pPr lvl="1" defTabSz="-635" fontAlgn="t">
              <a:lnSpc>
                <a:spcPct val="100000"/>
              </a:lnSpc>
              <a:buClrTx/>
              <a:buFont typeface="BatangChe" panose="02030609000101010101" charset="-127"/>
              <a:buChar char="-"/>
              <a:tabLst>
                <a:tab pos="568325" algn="l"/>
              </a:tabLst>
            </a:pPr>
            <a:r>
              <a:rPr lang="zh-CN" altLang="en-US" sz="2400" dirty="0">
                <a:effectLst/>
                <a:latin typeface="宋体" panose="02010600030101010101" pitchFamily="2" charset="-122"/>
                <a:ea typeface="宋体" panose="02010600030101010101" pitchFamily="2" charset="-122"/>
              </a:rPr>
              <a:t>知识是作为我们的“精神图片”被理解、发现或学习的一种综合信息，包括事实及其关系。</a:t>
            </a:r>
          </a:p>
        </p:txBody>
      </p:sp>
      <p:graphicFrame>
        <p:nvGraphicFramePr>
          <p:cNvPr id="65541" name="Object 5"/>
          <p:cNvGraphicFramePr/>
          <p:nvPr/>
        </p:nvGraphicFramePr>
        <p:xfrm>
          <a:off x="0" y="990600"/>
          <a:ext cx="685800" cy="685800"/>
        </p:xfrm>
        <a:graphic>
          <a:graphicData uri="http://schemas.openxmlformats.org/presentationml/2006/ole">
            <mc:AlternateContent xmlns:mc="http://schemas.openxmlformats.org/markup-compatibility/2006">
              <mc:Choice xmlns:v="urn:schemas-microsoft-com:vml" Requires="v">
                <p:oleObj spid="_x0000_s10395" name="ｸﾘｯﾌﾟ" r:id="rId4" imgW="3660775" imgH="3301365" progId="MS_ClipArt_Gallery.2">
                  <p:embed/>
                </p:oleObj>
              </mc:Choice>
              <mc:Fallback>
                <p:oleObj name="ｸﾘｯﾌﾟ" r:id="rId4" imgW="3660775" imgH="3301365" progId="MS_ClipArt_Gallery.2">
                  <p:embed/>
                  <p:pic>
                    <p:nvPicPr>
                      <p:cNvPr id="0" name="图片 103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p:nvPr/>
        </p:nvGraphicFramePr>
        <p:xfrm>
          <a:off x="8549640" y="2195830"/>
          <a:ext cx="685800" cy="762000"/>
        </p:xfrm>
        <a:graphic>
          <a:graphicData uri="http://schemas.openxmlformats.org/presentationml/2006/ole">
            <mc:AlternateContent xmlns:mc="http://schemas.openxmlformats.org/markup-compatibility/2006">
              <mc:Choice xmlns:v="urn:schemas-microsoft-com:vml" Requires="v">
                <p:oleObj spid="_x0000_s10396" name="ｸﾘｯﾌﾟ" r:id="rId6" imgW="3469640" imgH="3662680" progId="MS_ClipArt_Gallery.2">
                  <p:embed/>
                </p:oleObj>
              </mc:Choice>
              <mc:Fallback>
                <p:oleObj name="ｸﾘｯﾌﾟ" r:id="rId6" imgW="3469640" imgH="3662680" progId="MS_ClipArt_Gallery.2">
                  <p:embed/>
                  <p:pic>
                    <p:nvPicPr>
                      <p:cNvPr id="0" name="图片 103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9640" y="2195830"/>
                        <a:ext cx="685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6" name="Object 10"/>
          <p:cNvGraphicFramePr/>
          <p:nvPr/>
        </p:nvGraphicFramePr>
        <p:xfrm>
          <a:off x="563562" y="5486400"/>
          <a:ext cx="762000" cy="838200"/>
        </p:xfrm>
        <a:graphic>
          <a:graphicData uri="http://schemas.openxmlformats.org/presentationml/2006/ole">
            <mc:AlternateContent xmlns:mc="http://schemas.openxmlformats.org/markup-compatibility/2006">
              <mc:Choice xmlns:v="urn:schemas-microsoft-com:vml" Requires="v">
                <p:oleObj spid="_x0000_s10397" name="ｸﾘｯﾌﾟ" r:id="rId8" imgW="3658870" imgH="3031490" progId="MS_ClipArt_Gallery.2">
                  <p:embed/>
                </p:oleObj>
              </mc:Choice>
              <mc:Fallback>
                <p:oleObj name="ｸﾘｯﾌﾟ" r:id="rId8" imgW="3658870" imgH="3031490" progId="MS_ClipArt_Gallery.2">
                  <p:embed/>
                  <p:pic>
                    <p:nvPicPr>
                      <p:cNvPr id="0" name="图片 103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2" y="5486400"/>
                        <a:ext cx="76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标题 6"/>
          <p:cNvSpPr>
            <a:spLocks noGrp="1"/>
          </p:cNvSpPr>
          <p:nvPr>
            <p:ph type="title"/>
          </p:nvPr>
        </p:nvSpPr>
        <p:spPr>
          <a:xfrm>
            <a:off x="664210" y="55880"/>
            <a:ext cx="7885430" cy="533400"/>
          </a:xfrm>
        </p:spPr>
        <p:txBody>
          <a:bodyPr/>
          <a:lstStyle/>
          <a:p>
            <a:pPr algn="ctr"/>
            <a:r>
              <a:rPr lang="zh-CN" altLang="en-US" sz="4000">
                <a:latin typeface="宋体" panose="02010600030101010101" pitchFamily="2" charset="-122"/>
                <a:ea typeface="宋体" panose="02010600030101010101" pitchFamily="2" charset="-122"/>
              </a:rPr>
              <a:t>数据、信息、知识</a:t>
            </a:r>
          </a:p>
        </p:txBody>
      </p:sp>
    </p:spTree>
  </p:cSld>
  <p:clrMapOvr>
    <a:masterClrMapping/>
  </p:clrMapOvr>
  <p:transition>
    <p:random/>
  </p:transition>
  <p:timing>
    <p:tnLst>
      <p:par>
        <p:cTn id="1" dur="indefinite" restart="never" nodeType="tmRoot"/>
      </p:par>
    </p:tnLst>
    <p:bldLst>
      <p:bldP spid="65540" grpId="0" build="p"/>
      <p:bldP spid="65540" grpId="1" build="p"/>
      <p:bldP spid="65540" grpId="2" build="p"/>
      <p:bldP spid="65540" grpId="3" build="p"/>
      <p:bldP spid="65540" grpId="4" build="p"/>
      <p:bldP spid="65540" grpId="5" build="p"/>
      <p:bldP spid="65540" grpId="6" build="p"/>
      <p:bldP spid="65540" grpId="7" build="p"/>
      <p:bldP spid="65540" grpId="8"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图像处理</a:t>
            </a:r>
          </a:p>
        </p:txBody>
      </p:sp>
      <p:sp>
        <p:nvSpPr>
          <p:cNvPr id="3" name="内容占位符 2"/>
          <p:cNvSpPr>
            <a:spLocks noGrp="1"/>
          </p:cNvSpPr>
          <p:nvPr>
            <p:ph idx="1"/>
          </p:nvPr>
        </p:nvSpPr>
        <p:spPr/>
        <p:txBody>
          <a:bodyPr/>
          <a:lstStyle/>
          <a:p>
            <a:r>
              <a:rPr lang="zh-CN" altLang="en-US" dirty="0"/>
              <a:t>图像分析</a:t>
            </a:r>
            <a:endParaRPr lang="en-US" altLang="zh-CN" dirty="0" smtClean="0"/>
          </a:p>
          <a:p>
            <a:pPr lvl="1"/>
            <a:r>
              <a:rPr lang="zh-CN" altLang="en-US" dirty="0" smtClean="0"/>
              <a:t>从</a:t>
            </a:r>
            <a:r>
              <a:rPr lang="zh-CN" altLang="en-US" dirty="0"/>
              <a:t>图像中抽取某些有用的度量、数据或</a:t>
            </a:r>
            <a:r>
              <a:rPr lang="zh-CN" altLang="en-US" dirty="0" smtClean="0"/>
              <a:t>信息</a:t>
            </a:r>
            <a:endParaRPr lang="en-US" altLang="zh-CN" dirty="0"/>
          </a:p>
          <a:p>
            <a:pPr lvl="1"/>
            <a:r>
              <a:rPr lang="en-US" altLang="zh-CN" dirty="0"/>
              <a:t>1</a:t>
            </a:r>
            <a:r>
              <a:rPr lang="zh-CN" altLang="en-US" dirty="0" smtClean="0"/>
              <a:t>）图像</a:t>
            </a:r>
            <a:r>
              <a:rPr lang="zh-CN" altLang="en-US" dirty="0"/>
              <a:t>分割成一些互不重叠的</a:t>
            </a:r>
            <a:r>
              <a:rPr lang="zh-CN" altLang="en-US" dirty="0" smtClean="0"/>
              <a:t>区域</a:t>
            </a:r>
            <a:endParaRPr lang="en-US" altLang="zh-CN" dirty="0" smtClean="0"/>
          </a:p>
          <a:p>
            <a:pPr lvl="1"/>
            <a:r>
              <a:rPr lang="en-US" altLang="zh-CN" dirty="0" smtClean="0"/>
              <a:t>2</a:t>
            </a:r>
            <a:r>
              <a:rPr lang="zh-CN" altLang="en-US" dirty="0" smtClean="0"/>
              <a:t>）每</a:t>
            </a:r>
            <a:r>
              <a:rPr lang="zh-CN" altLang="en-US" dirty="0"/>
              <a:t>一区域是像素的一个连</a:t>
            </a:r>
            <a:r>
              <a:rPr lang="zh-CN" altLang="en-US" dirty="0" smtClean="0"/>
              <a:t>续集</a:t>
            </a:r>
            <a:endParaRPr lang="en-US" altLang="zh-CN" dirty="0" smtClean="0"/>
          </a:p>
          <a:p>
            <a:pPr lvl="1"/>
            <a:r>
              <a:rPr lang="en-US" altLang="zh-CN" dirty="0" smtClean="0"/>
              <a:t>3</a:t>
            </a:r>
            <a:r>
              <a:rPr lang="zh-CN" altLang="en-US" dirty="0" smtClean="0"/>
              <a:t>）度量</a:t>
            </a:r>
            <a:r>
              <a:rPr lang="zh-CN" altLang="en-US" dirty="0"/>
              <a:t>它们的性质和</a:t>
            </a:r>
            <a:r>
              <a:rPr lang="zh-CN" altLang="en-US" dirty="0" smtClean="0"/>
              <a:t>关系</a:t>
            </a:r>
            <a:endParaRPr lang="en-US" altLang="zh-CN" dirty="0" smtClean="0"/>
          </a:p>
          <a:p>
            <a:pPr lvl="1"/>
            <a:r>
              <a:rPr lang="en-US" altLang="zh-CN" dirty="0" smtClean="0"/>
              <a:t>4</a:t>
            </a:r>
            <a:r>
              <a:rPr lang="zh-CN" altLang="en-US" dirty="0" smtClean="0"/>
              <a:t>）得到</a:t>
            </a:r>
            <a:r>
              <a:rPr lang="zh-CN" altLang="en-US" dirty="0"/>
              <a:t>的图像关系结构</a:t>
            </a:r>
            <a:r>
              <a:rPr lang="zh-CN" altLang="en-US" dirty="0" smtClean="0"/>
              <a:t>和景物分类模型比较</a:t>
            </a:r>
            <a:endParaRPr lang="en-US" altLang="zh-CN" dirty="0" smtClean="0"/>
          </a:p>
          <a:p>
            <a:pPr lvl="1"/>
            <a:r>
              <a:rPr lang="en-US" altLang="zh-CN" dirty="0" smtClean="0"/>
              <a:t>5</a:t>
            </a:r>
            <a:r>
              <a:rPr lang="zh-CN" altLang="en-US" dirty="0" smtClean="0"/>
              <a:t>）图像</a:t>
            </a:r>
            <a:r>
              <a:rPr lang="zh-CN" altLang="en-US" dirty="0"/>
              <a:t>相似度</a:t>
            </a:r>
            <a:r>
              <a:rPr lang="zh-CN" altLang="en-US" dirty="0" smtClean="0"/>
              <a:t>识：别</a:t>
            </a:r>
            <a:r>
              <a:rPr lang="zh-CN" altLang="en-US" dirty="0"/>
              <a:t>或</a:t>
            </a:r>
            <a:r>
              <a:rPr lang="zh-CN" altLang="en-US" dirty="0" smtClean="0"/>
              <a:t>分类</a:t>
            </a:r>
            <a:endParaRPr lang="en-US" altLang="zh-CN" dirty="0" smtClean="0"/>
          </a:p>
          <a:p>
            <a:pPr lvl="2"/>
            <a:r>
              <a:rPr lang="zh-CN" altLang="en-US" dirty="0" smtClean="0"/>
              <a:t>区域</a:t>
            </a:r>
            <a:r>
              <a:rPr lang="zh-CN" altLang="en-US" dirty="0"/>
              <a:t>特征空间中的</a:t>
            </a:r>
            <a:r>
              <a:rPr lang="zh-CN" altLang="en-US" dirty="0" smtClean="0"/>
              <a:t>距离</a:t>
            </a:r>
            <a:endParaRPr lang="en-US" altLang="zh-CN" dirty="0" smtClean="0"/>
          </a:p>
          <a:p>
            <a:pPr lvl="2"/>
            <a:r>
              <a:rPr lang="zh-CN" altLang="en-US" dirty="0" smtClean="0"/>
              <a:t>像素值，图像</a:t>
            </a:r>
            <a:r>
              <a:rPr lang="zh-CN" altLang="en-US" dirty="0"/>
              <a:t>函数的</a:t>
            </a:r>
            <a:r>
              <a:rPr lang="zh-CN" altLang="en-US" dirty="0" smtClean="0"/>
              <a:t>相关性</a:t>
            </a:r>
            <a:endParaRPr lang="en-US" altLang="zh-CN" dirty="0" smtClean="0"/>
          </a:p>
          <a:p>
            <a:pPr lvl="2"/>
            <a:r>
              <a:rPr lang="zh-CN" altLang="en-US" dirty="0" smtClean="0"/>
              <a:t>关系</a:t>
            </a:r>
            <a:r>
              <a:rPr lang="zh-CN" altLang="en-US" dirty="0"/>
              <a:t>结构上的</a:t>
            </a:r>
            <a:r>
              <a:rPr lang="zh-CN" altLang="en-US" dirty="0" smtClean="0"/>
              <a:t>相似度</a:t>
            </a:r>
            <a:endParaRPr lang="zh-CN" altLang="en-US" dirty="0"/>
          </a:p>
          <a:p>
            <a:r>
              <a:rPr lang="en-US" altLang="zh-CN" sz="2400" dirty="0" smtClean="0">
                <a:solidFill>
                  <a:srgbClr val="FF0000"/>
                </a:solidFill>
              </a:rPr>
              <a:t>——</a:t>
            </a:r>
            <a:r>
              <a:rPr lang="zh-CN" altLang="en-US" sz="2400" dirty="0" smtClean="0">
                <a:solidFill>
                  <a:srgbClr val="FF0000"/>
                </a:solidFill>
              </a:rPr>
              <a:t>分割</a:t>
            </a:r>
            <a:r>
              <a:rPr lang="zh-CN" altLang="en-US" sz="2400" dirty="0">
                <a:solidFill>
                  <a:srgbClr val="FF0000"/>
                </a:solidFill>
              </a:rPr>
              <a:t>、描述和</a:t>
            </a:r>
            <a:r>
              <a:rPr lang="zh-CN" altLang="en-US" sz="2400" dirty="0" smtClean="0">
                <a:solidFill>
                  <a:srgbClr val="FF0000"/>
                </a:solidFill>
              </a:rPr>
              <a:t>识别，需</a:t>
            </a:r>
            <a:r>
              <a:rPr lang="zh-CN" altLang="en-US" sz="2400" dirty="0">
                <a:solidFill>
                  <a:srgbClr val="FF0000"/>
                </a:solidFill>
              </a:rPr>
              <a:t>综合应用模式识别和</a:t>
            </a:r>
            <a:r>
              <a:rPr lang="zh-CN" altLang="en-US" sz="2400" dirty="0">
                <a:solidFill>
                  <a:srgbClr val="FF0000"/>
                </a:solidFill>
                <a:hlinkClick r:id="rId2"/>
              </a:rPr>
              <a:t>计算机视觉</a:t>
            </a:r>
            <a:r>
              <a:rPr lang="zh-CN" altLang="en-US" sz="2400" dirty="0">
                <a:solidFill>
                  <a:srgbClr val="FF0000"/>
                </a:solidFill>
              </a:rPr>
              <a:t>等技术，图像处理更多的是作为前置</a:t>
            </a:r>
            <a:r>
              <a:rPr lang="zh-CN" altLang="en-US" sz="2400" dirty="0" smtClean="0">
                <a:solidFill>
                  <a:srgbClr val="FF0000"/>
                </a:solidFill>
              </a:rPr>
              <a:t>处理</a:t>
            </a:r>
            <a:endParaRPr lang="zh-CN" altLang="en-US" sz="2400" dirty="0">
              <a:solidFill>
                <a:srgbClr val="FF0000"/>
              </a:solidFill>
            </a:endParaRPr>
          </a:p>
          <a:p>
            <a:endParaRPr lang="zh-CN" altLang="en-US" dirty="0"/>
          </a:p>
        </p:txBody>
      </p:sp>
    </p:spTree>
    <p:extLst>
      <p:ext uri="{BB962C8B-B14F-4D97-AF65-F5344CB8AC3E}">
        <p14:creationId xmlns:p14="http://schemas.microsoft.com/office/powerpoint/2010/main" val="949506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5" name="Picture 3" descr="networkmap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40" y="584200"/>
            <a:ext cx="8536560" cy="5845279"/>
          </a:xfrm>
          <a:prstGeom prst="rect">
            <a:avLst/>
          </a:prstGeom>
          <a:noFill/>
          <a:extLst>
            <a:ext uri="{909E8E84-426E-40DD-AFC4-6F175D3DCCD1}">
              <a14:hiddenFill xmlns:a14="http://schemas.microsoft.com/office/drawing/2010/main">
                <a:solidFill>
                  <a:srgbClr val="FFFFFF"/>
                </a:solidFill>
              </a14:hiddenFill>
            </a:ext>
          </a:extLst>
        </p:spPr>
      </p:pic>
      <p:sp>
        <p:nvSpPr>
          <p:cNvPr id="161796" name="Line 4"/>
          <p:cNvSpPr>
            <a:spLocks noChangeShapeType="1"/>
          </p:cNvSpPr>
          <p:nvPr/>
        </p:nvSpPr>
        <p:spPr bwMode="auto">
          <a:xfrm flipH="1" flipV="1">
            <a:off x="3200400" y="4419600"/>
            <a:ext cx="685800" cy="15240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797" name="Line 5"/>
          <p:cNvSpPr>
            <a:spLocks noChangeShapeType="1"/>
          </p:cNvSpPr>
          <p:nvPr/>
        </p:nvSpPr>
        <p:spPr bwMode="auto">
          <a:xfrm flipV="1">
            <a:off x="3200400" y="3657600"/>
            <a:ext cx="1828800" cy="76200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798" name="Line 6"/>
          <p:cNvSpPr>
            <a:spLocks noChangeShapeType="1"/>
          </p:cNvSpPr>
          <p:nvPr/>
        </p:nvSpPr>
        <p:spPr bwMode="auto">
          <a:xfrm>
            <a:off x="5029200" y="3657600"/>
            <a:ext cx="1752600" cy="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799" name="Line 7"/>
          <p:cNvSpPr>
            <a:spLocks noChangeShapeType="1"/>
          </p:cNvSpPr>
          <p:nvPr/>
        </p:nvSpPr>
        <p:spPr bwMode="auto">
          <a:xfrm flipH="1" flipV="1">
            <a:off x="5867400" y="2819400"/>
            <a:ext cx="914400" cy="76200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0" name="Line 8"/>
          <p:cNvSpPr>
            <a:spLocks noChangeShapeType="1"/>
          </p:cNvSpPr>
          <p:nvPr/>
        </p:nvSpPr>
        <p:spPr bwMode="auto">
          <a:xfrm flipH="1">
            <a:off x="5029200" y="2895600"/>
            <a:ext cx="914400" cy="15240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1" name="Line 9"/>
          <p:cNvSpPr>
            <a:spLocks noChangeShapeType="1"/>
          </p:cNvSpPr>
          <p:nvPr/>
        </p:nvSpPr>
        <p:spPr bwMode="auto">
          <a:xfrm flipH="1">
            <a:off x="3962400" y="3048000"/>
            <a:ext cx="990600" cy="1447800"/>
          </a:xfrm>
          <a:prstGeom prst="line">
            <a:avLst/>
          </a:prstGeom>
          <a:noFill/>
          <a:ln w="381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2" name="AutoShape 10"/>
          <p:cNvSpPr>
            <a:spLocks noChangeArrowheads="1"/>
          </p:cNvSpPr>
          <p:nvPr/>
        </p:nvSpPr>
        <p:spPr bwMode="auto">
          <a:xfrm>
            <a:off x="4114800" y="4495800"/>
            <a:ext cx="381000" cy="152400"/>
          </a:xfrm>
          <a:prstGeom prst="leftArrow">
            <a:avLst>
              <a:gd name="adj1" fmla="val 50000"/>
              <a:gd name="adj2" fmla="val 62500"/>
            </a:avLst>
          </a:prstGeom>
          <a:solidFill>
            <a:srgbClr val="FF6600"/>
          </a:solidFill>
          <a:ln w="9525">
            <a:solidFill>
              <a:srgbClr val="FF66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3" name="AutoShape 11"/>
          <p:cNvSpPr>
            <a:spLocks noChangeArrowheads="1"/>
          </p:cNvSpPr>
          <p:nvPr/>
        </p:nvSpPr>
        <p:spPr bwMode="auto">
          <a:xfrm>
            <a:off x="5105400" y="3657600"/>
            <a:ext cx="381000" cy="152400"/>
          </a:xfrm>
          <a:prstGeom prst="leftArrow">
            <a:avLst>
              <a:gd name="adj1" fmla="val 50000"/>
              <a:gd name="adj2" fmla="val 62500"/>
            </a:avLst>
          </a:prstGeom>
          <a:solidFill>
            <a:srgbClr val="FF6600"/>
          </a:solidFill>
          <a:ln w="9525">
            <a:solidFill>
              <a:srgbClr val="FF66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4" name="AutoShape 12"/>
          <p:cNvSpPr>
            <a:spLocks noChangeArrowheads="1"/>
          </p:cNvSpPr>
          <p:nvPr/>
        </p:nvSpPr>
        <p:spPr bwMode="auto">
          <a:xfrm>
            <a:off x="5181600" y="2971800"/>
            <a:ext cx="381000" cy="152400"/>
          </a:xfrm>
          <a:prstGeom prst="leftArrow">
            <a:avLst>
              <a:gd name="adj1" fmla="val 50000"/>
              <a:gd name="adj2" fmla="val 62500"/>
            </a:avLst>
          </a:prstGeom>
          <a:solidFill>
            <a:srgbClr val="FF6600"/>
          </a:solidFill>
          <a:ln w="9525">
            <a:solidFill>
              <a:srgbClr val="FF66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标题 1"/>
          <p:cNvSpPr>
            <a:spLocks noGrp="1"/>
          </p:cNvSpPr>
          <p:nvPr>
            <p:ph type="title"/>
          </p:nvPr>
        </p:nvSpPr>
        <p:spPr>
          <a:xfrm>
            <a:off x="150495" y="52070"/>
            <a:ext cx="8900160" cy="481330"/>
          </a:xfrm>
        </p:spPr>
        <p:txBody>
          <a:bodyPr/>
          <a:lstStyle/>
          <a:p>
            <a:r>
              <a:rPr lang="zh-CN" altLang="en-US" sz="4000" dirty="0" smtClean="0">
                <a:latin typeface="宋体" panose="02010600030101010101" pitchFamily="2" charset="-122"/>
                <a:ea typeface="宋体" panose="02010600030101010101" pitchFamily="2" charset="-122"/>
              </a:rPr>
              <a:t>行为分析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43" name="Object 3"/>
          <p:cNvGraphicFramePr>
            <a:graphicFrameLocks noChangeAspect="1"/>
          </p:cNvGraphicFramePr>
          <p:nvPr/>
        </p:nvGraphicFramePr>
        <p:xfrm>
          <a:off x="142875" y="652145"/>
          <a:ext cx="8930640" cy="5761355"/>
        </p:xfrm>
        <a:graphic>
          <a:graphicData uri="http://schemas.openxmlformats.org/presentationml/2006/ole">
            <mc:AlternateContent xmlns:mc="http://schemas.openxmlformats.org/markup-compatibility/2006">
              <mc:Choice xmlns:v="urn:schemas-microsoft-com:vml" Requires="v">
                <p:oleObj spid="_x0000_s1108" name="VISIO" r:id="rId4" imgW="6892925" imgH="5422900" progId="Visio.Drawing.6">
                  <p:embed/>
                </p:oleObj>
              </mc:Choice>
              <mc:Fallback>
                <p:oleObj name="VISIO" r:id="rId4" imgW="6892925" imgH="5422900" progId="Visio.Drawing.6">
                  <p:embed/>
                  <p:pic>
                    <p:nvPicPr>
                      <p:cNvPr id="0" name="图片 10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652145"/>
                        <a:ext cx="8930640" cy="576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标题 1"/>
          <p:cNvSpPr txBox="1"/>
          <p:nvPr/>
        </p:nvSpPr>
        <p:spPr>
          <a:xfrm>
            <a:off x="32385" y="0"/>
            <a:ext cx="9142095" cy="507365"/>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smtClean="0">
                <a:latin typeface="宋体" panose="02010600030101010101" pitchFamily="2" charset="-122"/>
                <a:ea typeface="宋体" panose="02010600030101010101" pitchFamily="2" charset="-122"/>
              </a:rPr>
              <a:t>行为分析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1n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46163"/>
            <a:ext cx="7543800" cy="5811837"/>
          </a:xfrm>
          <a:prstGeom prst="rect">
            <a:avLst/>
          </a:prstGeom>
          <a:noFill/>
          <a:extLst>
            <a:ext uri="{909E8E84-426E-40DD-AFC4-6F175D3DCCD1}">
              <a14:hiddenFill xmlns:a14="http://schemas.microsoft.com/office/drawing/2010/main">
                <a:solidFill>
                  <a:srgbClr val="FFFFFF"/>
                </a:solidFill>
              </a14:hiddenFill>
            </a:ext>
          </a:extLst>
        </p:spPr>
      </p:pic>
      <p:pic>
        <p:nvPicPr>
          <p:cNvPr id="165891" name="Picture 3" descr="3node_hig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75" y="1044575"/>
            <a:ext cx="7543800" cy="5813425"/>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descr="5node_ori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488" y="1044575"/>
            <a:ext cx="7543800" cy="5813425"/>
          </a:xfrm>
          <a:prstGeom prst="rect">
            <a:avLst/>
          </a:prstGeom>
          <a:noFill/>
          <a:extLst>
            <a:ext uri="{909E8E84-426E-40DD-AFC4-6F175D3DCCD1}">
              <a14:hiddenFill xmlns:a14="http://schemas.microsoft.com/office/drawing/2010/main">
                <a:solidFill>
                  <a:srgbClr val="FFFFFF"/>
                </a:solidFill>
              </a14:hiddenFill>
            </a:ext>
          </a:extLst>
        </p:spPr>
      </p:pic>
      <p:sp>
        <p:nvSpPr>
          <p:cNvPr id="165893" name="Text Box 5"/>
          <p:cNvSpPr txBox="1">
            <a:spLocks noChangeArrowheads="1"/>
          </p:cNvSpPr>
          <p:nvPr/>
        </p:nvSpPr>
        <p:spPr bwMode="auto">
          <a:xfrm>
            <a:off x="212725" y="3095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a:latin typeface="Times New Roman" panose="02020603050405020304" pitchFamily="18" charset="0"/>
            </a:endParaRPr>
          </a:p>
        </p:txBody>
      </p:sp>
      <p:sp>
        <p:nvSpPr>
          <p:cNvPr id="165894" name="Text Box 6"/>
          <p:cNvSpPr txBox="1">
            <a:spLocks noChangeArrowheads="1"/>
          </p:cNvSpPr>
          <p:nvPr/>
        </p:nvSpPr>
        <p:spPr bwMode="auto">
          <a:xfrm>
            <a:off x="726440" y="549275"/>
            <a:ext cx="7740015"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0" lang="en-US" altLang="zh-CN" sz="2800" b="1">
                <a:latin typeface="Arial" panose="020B0604020202020204" pitchFamily="34" charset="0"/>
              </a:rPr>
              <a:t>COPLINK Visualizer: </a:t>
            </a:r>
            <a:r>
              <a:rPr kumimoji="0" lang="zh-CN" altLang="en-US" sz="2800" b="1">
                <a:latin typeface="Arial" panose="020B0604020202020204" pitchFamily="34" charset="0"/>
              </a:rPr>
              <a:t>关联树</a:t>
            </a:r>
          </a:p>
        </p:txBody>
      </p:sp>
      <p:pic>
        <p:nvPicPr>
          <p:cNvPr id="165895" name="Picture 7" descr="5node_cri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238" y="1044575"/>
            <a:ext cx="7543800" cy="5813425"/>
          </a:xfrm>
          <a:prstGeom prst="rect">
            <a:avLst/>
          </a:prstGeom>
          <a:noFill/>
          <a:extLst>
            <a:ext uri="{909E8E84-426E-40DD-AFC4-6F175D3DCCD1}">
              <a14:hiddenFill xmlns:a14="http://schemas.microsoft.com/office/drawing/2010/main">
                <a:solidFill>
                  <a:srgbClr val="FFFFFF"/>
                </a:solidFill>
              </a14:hiddenFill>
            </a:ext>
          </a:extLst>
        </p:spPr>
      </p:pic>
      <p:pic>
        <p:nvPicPr>
          <p:cNvPr id="165896" name="Picture 8" descr="5node_dra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1044575"/>
            <a:ext cx="7543800" cy="58134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5897" name="Object 9"/>
          <p:cNvGraphicFramePr>
            <a:graphicFrameLocks noChangeAspect="1"/>
          </p:cNvGraphicFramePr>
          <p:nvPr/>
        </p:nvGraphicFramePr>
        <p:xfrm>
          <a:off x="2268538" y="1066800"/>
          <a:ext cx="7162800" cy="5791200"/>
        </p:xfrm>
        <a:graphic>
          <a:graphicData uri="http://schemas.openxmlformats.org/presentationml/2006/ole">
            <mc:AlternateContent xmlns:mc="http://schemas.openxmlformats.org/markup-compatibility/2006">
              <mc:Choice xmlns:v="urn:schemas-microsoft-com:vml" Requires="v">
                <p:oleObj spid="_x0000_s2132" name="Bitmap Image" r:id="rId9" imgW="8086725" imgH="6172200" progId="Paint.Picture">
                  <p:embed/>
                </p:oleObj>
              </mc:Choice>
              <mc:Fallback>
                <p:oleObj name="Bitmap Image" r:id="rId9" imgW="8086725" imgH="6172200" progId="Paint.Picture">
                  <p:embed/>
                  <p:pic>
                    <p:nvPicPr>
                      <p:cNvPr id="0" name="图片 21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38" y="1066800"/>
                        <a:ext cx="71628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标题 1"/>
          <p:cNvSpPr txBox="1"/>
          <p:nvPr/>
        </p:nvSpPr>
        <p:spPr>
          <a:xfrm>
            <a:off x="123825" y="0"/>
            <a:ext cx="8867775" cy="54991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smtClean="0">
                <a:latin typeface="宋体" panose="02010600030101010101" pitchFamily="2" charset="-122"/>
                <a:ea typeface="宋体" panose="02010600030101010101" pitchFamily="2" charset="-122"/>
              </a:rPr>
              <a:t>行为分析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dissolve">
                                      <p:cBhvr>
                                        <p:cTn id="7" dur="500"/>
                                        <p:tgtEl>
                                          <p:spTgt spid="1658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5891"/>
                                        </p:tgtEl>
                                        <p:attrNameLst>
                                          <p:attrName>style.visibility</p:attrName>
                                        </p:attrNameLst>
                                      </p:cBhvr>
                                      <p:to>
                                        <p:strVal val="visible"/>
                                      </p:to>
                                    </p:set>
                                    <p:animEffect transition="in" filter="dissolve">
                                      <p:cBhvr>
                                        <p:cTn id="12" dur="500"/>
                                        <p:tgtEl>
                                          <p:spTgt spid="1658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5892"/>
                                        </p:tgtEl>
                                        <p:attrNameLst>
                                          <p:attrName>style.visibility</p:attrName>
                                        </p:attrNameLst>
                                      </p:cBhvr>
                                      <p:to>
                                        <p:strVal val="visible"/>
                                      </p:to>
                                    </p:set>
                                    <p:animEffect transition="in" filter="dissolve">
                                      <p:cBhvr>
                                        <p:cTn id="17" dur="500"/>
                                        <p:tgtEl>
                                          <p:spTgt spid="1658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5895"/>
                                        </p:tgtEl>
                                        <p:attrNameLst>
                                          <p:attrName>style.visibility</p:attrName>
                                        </p:attrNameLst>
                                      </p:cBhvr>
                                      <p:to>
                                        <p:strVal val="visible"/>
                                      </p:to>
                                    </p:set>
                                    <p:animEffect transition="in" filter="dissolve">
                                      <p:cBhvr>
                                        <p:cTn id="22" dur="500"/>
                                        <p:tgtEl>
                                          <p:spTgt spid="16589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5896"/>
                                        </p:tgtEl>
                                        <p:attrNameLst>
                                          <p:attrName>style.visibility</p:attrName>
                                        </p:attrNameLst>
                                      </p:cBhvr>
                                      <p:to>
                                        <p:strVal val="visible"/>
                                      </p:to>
                                    </p:set>
                                    <p:animEffect transition="in" filter="dissolve">
                                      <p:cBhvr>
                                        <p:cTn id="27" dur="500"/>
                                        <p:tgtEl>
                                          <p:spTgt spid="16589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5897"/>
                                        </p:tgtEl>
                                        <p:attrNameLst>
                                          <p:attrName>style.visibility</p:attrName>
                                        </p:attrNameLst>
                                      </p:cBhvr>
                                      <p:to>
                                        <p:strVal val="visible"/>
                                      </p:to>
                                    </p:set>
                                    <p:animEffect transition="in" filter="dissolve">
                                      <p:cBhvr>
                                        <p:cTn id="32" dur="500"/>
                                        <p:tgtEl>
                                          <p:spTgt spid="165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9" name="Picture 3" descr="anacap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4227512" cy="4229100"/>
          </a:xfrm>
          <a:prstGeom prst="rect">
            <a:avLst/>
          </a:prstGeom>
          <a:noFill/>
          <a:extLst>
            <a:ext uri="{909E8E84-426E-40DD-AFC4-6F175D3DCCD1}">
              <a14:hiddenFill xmlns:a14="http://schemas.microsoft.com/office/drawing/2010/main">
                <a:solidFill>
                  <a:srgbClr val="FFFFFF"/>
                </a:solidFill>
              </a14:hiddenFill>
            </a:ext>
          </a:extLst>
        </p:spPr>
      </p:pic>
      <p:sp>
        <p:nvSpPr>
          <p:cNvPr id="167940" name="Text Box 4"/>
          <p:cNvSpPr txBox="1">
            <a:spLocks noChangeArrowheads="1"/>
          </p:cNvSpPr>
          <p:nvPr/>
        </p:nvSpPr>
        <p:spPr bwMode="auto">
          <a:xfrm>
            <a:off x="1819910" y="974725"/>
            <a:ext cx="2407285" cy="118999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0" hangingPunct="0"/>
            <a:r>
              <a:rPr kumimoji="0" lang="zh-CN" altLang="en-US" b="1">
                <a:solidFill>
                  <a:srgbClr val="FF0000"/>
                </a:solidFill>
                <a:latin typeface="Arial" panose="020B0604020202020204" pitchFamily="34" charset="0"/>
              </a:rPr>
              <a:t>关联矩阵</a:t>
            </a:r>
            <a:r>
              <a:rPr kumimoji="0" lang="en-US" altLang="zh-CN">
                <a:solidFill>
                  <a:srgbClr val="FF0000"/>
                </a:solidFill>
                <a:latin typeface="Arial" panose="020B0604020202020204" pitchFamily="34" charset="0"/>
              </a:rPr>
              <a:t>(</a:t>
            </a:r>
            <a:r>
              <a:rPr kumimoji="0" lang="en-US" altLang="zh-CN" sz="2200">
                <a:solidFill>
                  <a:srgbClr val="FF0000"/>
                </a:solidFill>
                <a:latin typeface="Arial" panose="020B0604020202020204" pitchFamily="34" charset="0"/>
              </a:rPr>
              <a:t>Association </a:t>
            </a:r>
          </a:p>
          <a:p>
            <a:pPr eaLnBrk="0" hangingPunct="0"/>
            <a:r>
              <a:rPr kumimoji="0" lang="en-US" altLang="zh-CN" sz="2200">
                <a:solidFill>
                  <a:srgbClr val="FF0000"/>
                </a:solidFill>
                <a:latin typeface="Arial" panose="020B0604020202020204" pitchFamily="34" charset="0"/>
              </a:rPr>
              <a:t>Matrix</a:t>
            </a:r>
            <a:r>
              <a:rPr kumimoji="0" lang="en-US" altLang="zh-CN">
                <a:solidFill>
                  <a:srgbClr val="FF0000"/>
                </a:solidFill>
                <a:latin typeface="Arial" panose="020B0604020202020204" pitchFamily="34" charset="0"/>
              </a:rPr>
              <a:t>)</a:t>
            </a:r>
          </a:p>
        </p:txBody>
      </p:sp>
      <p:pic>
        <p:nvPicPr>
          <p:cNvPr id="167941" name="Picture 5" descr="anacap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192" y="2283607"/>
            <a:ext cx="5348288" cy="4125913"/>
          </a:xfrm>
          <a:prstGeom prst="rect">
            <a:avLst/>
          </a:prstGeom>
          <a:noFill/>
          <a:extLst>
            <a:ext uri="{909E8E84-426E-40DD-AFC4-6F175D3DCCD1}">
              <a14:hiddenFill xmlns:a14="http://schemas.microsoft.com/office/drawing/2010/main">
                <a:solidFill>
                  <a:srgbClr val="FFFFFF"/>
                </a:solidFill>
              </a14:hiddenFill>
            </a:ext>
          </a:extLst>
        </p:spPr>
      </p:pic>
      <p:sp>
        <p:nvSpPr>
          <p:cNvPr id="167942" name="Text Box 6"/>
          <p:cNvSpPr txBox="1">
            <a:spLocks noChangeArrowheads="1"/>
          </p:cNvSpPr>
          <p:nvPr/>
        </p:nvSpPr>
        <p:spPr bwMode="auto">
          <a:xfrm>
            <a:off x="7192645" y="2748915"/>
            <a:ext cx="1981835" cy="82423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0" hangingPunct="0"/>
            <a:r>
              <a:rPr kumimoji="0" lang="zh-CN" altLang="en-US" b="1" dirty="0">
                <a:solidFill>
                  <a:srgbClr val="FF0000"/>
                </a:solidFill>
                <a:latin typeface="Arial" panose="020B0604020202020204" pitchFamily="34" charset="0"/>
              </a:rPr>
              <a:t>链接图</a:t>
            </a:r>
          </a:p>
          <a:p>
            <a:pPr eaLnBrk="0" hangingPunct="0"/>
            <a:r>
              <a:rPr kumimoji="0" lang="en-US" altLang="zh-CN" dirty="0">
                <a:solidFill>
                  <a:srgbClr val="FF0000"/>
                </a:solidFill>
                <a:latin typeface="Arial" panose="020B0604020202020204" pitchFamily="34" charset="0"/>
              </a:rPr>
              <a:t>(Link chart)</a:t>
            </a:r>
          </a:p>
        </p:txBody>
      </p:sp>
      <p:sp>
        <p:nvSpPr>
          <p:cNvPr id="167943" name="Rectangle 7"/>
          <p:cNvSpPr>
            <a:spLocks noChangeArrowheads="1"/>
          </p:cNvSpPr>
          <p:nvPr/>
        </p:nvSpPr>
        <p:spPr bwMode="auto">
          <a:xfrm>
            <a:off x="4227195" y="762000"/>
            <a:ext cx="4947920" cy="85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kumimoji="0" lang="en-US" altLang="zh-CN" sz="2000" b="1" dirty="0">
                <a:latin typeface="宋体" panose="02010600030101010101" pitchFamily="2" charset="-122"/>
              </a:rPr>
              <a:t>从数据文件</a:t>
            </a:r>
            <a:r>
              <a:rPr kumimoji="0" lang="zh-CN" altLang="en-US" sz="2000" b="1" dirty="0">
                <a:latin typeface="宋体" panose="02010600030101010101" pitchFamily="2" charset="-122"/>
              </a:rPr>
              <a:t>中</a:t>
            </a:r>
            <a:r>
              <a:rPr kumimoji="0" lang="en-US" altLang="zh-CN" sz="2000" b="1" dirty="0">
                <a:latin typeface="宋体" panose="02010600030101010101" pitchFamily="2" charset="-122"/>
              </a:rPr>
              <a:t>提取</a:t>
            </a:r>
            <a:r>
              <a:rPr kumimoji="0" lang="zh-CN" altLang="en-US" sz="2000" b="1" dirty="0">
                <a:latin typeface="宋体" panose="02010600030101010101" pitchFamily="2" charset="-122"/>
              </a:rPr>
              <a:t>相关联的</a:t>
            </a:r>
            <a:r>
              <a:rPr kumimoji="0" lang="en-US" altLang="zh-CN" sz="2000" b="1" dirty="0">
                <a:latin typeface="宋体" panose="02010600030101010101" pitchFamily="2" charset="-122"/>
              </a:rPr>
              <a:t>犯罪</a:t>
            </a:r>
            <a:r>
              <a:rPr kumimoji="0" lang="zh-CN" altLang="en-US" sz="2000" b="1" dirty="0">
                <a:latin typeface="宋体" panose="02010600030101010101" pitchFamily="2" charset="-122"/>
              </a:rPr>
              <a:t>行为</a:t>
            </a:r>
          </a:p>
          <a:p>
            <a:pPr>
              <a:spcBef>
                <a:spcPct val="50000"/>
              </a:spcBef>
              <a:buFontTx/>
              <a:buChar char="•"/>
            </a:pPr>
            <a:r>
              <a:rPr kumimoji="0" lang="en-US" altLang="zh-CN" sz="2000" b="1" dirty="0">
                <a:latin typeface="宋体" panose="02010600030101010101" pitchFamily="2" charset="-122"/>
              </a:rPr>
              <a:t>构造关联矩阵并基于关联矩阵绘制</a:t>
            </a:r>
            <a:r>
              <a:rPr kumimoji="0" lang="zh-CN" altLang="en-US" sz="2000" b="1" dirty="0">
                <a:latin typeface="宋体" panose="02010600030101010101" pitchFamily="2" charset="-122"/>
              </a:rPr>
              <a:t>链接</a:t>
            </a:r>
            <a:r>
              <a:rPr kumimoji="0" lang="en-US" altLang="zh-CN" sz="2000" b="1" dirty="0">
                <a:latin typeface="宋体" panose="02010600030101010101" pitchFamily="2" charset="-122"/>
              </a:rPr>
              <a:t>图</a:t>
            </a:r>
          </a:p>
        </p:txBody>
      </p:sp>
      <p:sp>
        <p:nvSpPr>
          <p:cNvPr id="8" name="标题 1"/>
          <p:cNvSpPr>
            <a:spLocks noGrp="1"/>
          </p:cNvSpPr>
          <p:nvPr>
            <p:ph type="title"/>
          </p:nvPr>
        </p:nvSpPr>
        <p:spPr>
          <a:xfrm>
            <a:off x="97155" y="38735"/>
            <a:ext cx="8894445" cy="494665"/>
          </a:xfrm>
        </p:spPr>
        <p:txBody>
          <a:bodyPr/>
          <a:lstStyle/>
          <a:p>
            <a:r>
              <a:rPr lang="zh-CN" altLang="en-US" sz="4000" dirty="0" smtClean="0">
                <a:latin typeface="宋体" panose="02010600030101010101" pitchFamily="2" charset="-122"/>
                <a:ea typeface="宋体" panose="02010600030101010101" pitchFamily="2" charset="-122"/>
              </a:rPr>
              <a:t>行为分析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ailogo_m"/>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0" y="1727200"/>
            <a:ext cx="9144000" cy="5130800"/>
          </a:xfrm>
          <a:prstGeom prst="rect">
            <a:avLst/>
          </a:prstGeom>
          <a:noFill/>
          <a:extLst>
            <a:ext uri="{909E8E84-426E-40DD-AFC4-6F175D3DCCD1}">
              <a14:hiddenFill xmlns:a14="http://schemas.microsoft.com/office/drawing/2010/main">
                <a:solidFill>
                  <a:srgbClr val="FFFFFF"/>
                </a:solidFill>
              </a14:hiddenFill>
            </a:ext>
          </a:extLst>
        </p:spPr>
      </p:pic>
      <p:sp>
        <p:nvSpPr>
          <p:cNvPr id="172035" name="Rectangle 3"/>
          <p:cNvSpPr>
            <a:spLocks noChangeArrowheads="1"/>
          </p:cNvSpPr>
          <p:nvPr/>
        </p:nvSpPr>
        <p:spPr bwMode="auto">
          <a:xfrm>
            <a:off x="1604963" y="86677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2036" name="Rectangle 4"/>
          <p:cNvSpPr>
            <a:spLocks noChangeArrowheads="1"/>
          </p:cNvSpPr>
          <p:nvPr/>
        </p:nvSpPr>
        <p:spPr bwMode="auto">
          <a:xfrm>
            <a:off x="1190625" y="58578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aphicFrame>
        <p:nvGraphicFramePr>
          <p:cNvPr id="172037" name="Object 5"/>
          <p:cNvGraphicFramePr>
            <a:graphicFrameLocks noChangeAspect="1"/>
          </p:cNvGraphicFramePr>
          <p:nvPr/>
        </p:nvGraphicFramePr>
        <p:xfrm>
          <a:off x="198755" y="1043940"/>
          <a:ext cx="8792845" cy="5642610"/>
        </p:xfrm>
        <a:graphic>
          <a:graphicData uri="http://schemas.openxmlformats.org/presentationml/2006/ole">
            <mc:AlternateContent xmlns:mc="http://schemas.openxmlformats.org/markup-compatibility/2006">
              <mc:Choice xmlns:v="urn:schemas-microsoft-com:vml" Requires="v">
                <p:oleObj spid="_x0000_s4180" r:id="rId5" imgW="5934710" imgH="5125085" progId="Word.Picture.8">
                  <p:embed/>
                </p:oleObj>
              </mc:Choice>
              <mc:Fallback>
                <p:oleObj r:id="rId5" imgW="5934710" imgH="5125085" progId="Word.Picture.8">
                  <p:embed/>
                  <p:pic>
                    <p:nvPicPr>
                      <p:cNvPr id="0" name="图片 4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755" y="1043940"/>
                        <a:ext cx="8792845" cy="5642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38" name="Rectangle 6"/>
          <p:cNvSpPr>
            <a:spLocks noChangeArrowheads="1"/>
          </p:cNvSpPr>
          <p:nvPr/>
        </p:nvSpPr>
        <p:spPr bwMode="auto">
          <a:xfrm>
            <a:off x="198120" y="586105"/>
            <a:ext cx="867981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0" lang="en-US" altLang="zh-CN" b="1">
                <a:solidFill>
                  <a:srgbClr val="FF0000"/>
                </a:solidFill>
                <a:latin typeface="宋体" panose="02010600030101010101" pitchFamily="2" charset="-122"/>
              </a:rPr>
              <a:t>COPLINK</a:t>
            </a:r>
            <a:r>
              <a:rPr kumimoji="0" lang="zh-CN" altLang="en-US" b="1">
                <a:solidFill>
                  <a:srgbClr val="FF0000"/>
                </a:solidFill>
                <a:latin typeface="宋体" panose="02010600030101010101" pitchFamily="2" charset="-122"/>
              </a:rPr>
              <a:t>关联树以及第二代网络</a:t>
            </a:r>
            <a:endParaRPr kumimoji="0" lang="en-US" altLang="zh-CN" b="1">
              <a:solidFill>
                <a:srgbClr val="FF0000"/>
              </a:solidFill>
              <a:latin typeface="宋体" panose="02010600030101010101" pitchFamily="2" charset="-122"/>
            </a:endParaRPr>
          </a:p>
        </p:txBody>
      </p:sp>
      <p:sp>
        <p:nvSpPr>
          <p:cNvPr id="9" name="标题 1"/>
          <p:cNvSpPr txBox="1"/>
          <p:nvPr/>
        </p:nvSpPr>
        <p:spPr>
          <a:xfrm>
            <a:off x="635" y="0"/>
            <a:ext cx="9144000" cy="494030"/>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smtClean="0">
                <a:latin typeface="宋体" panose="02010600030101010101" pitchFamily="2" charset="-122"/>
                <a:ea typeface="宋体" panose="02010600030101010101" pitchFamily="2" charset="-122"/>
              </a:rPr>
              <a:t>行为分析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52400" y="609600"/>
          <a:ext cx="89916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152400" y="-50800"/>
            <a:ext cx="8839200" cy="545465"/>
          </a:xfrm>
          <a:prstGeom prst="rect">
            <a:avLst/>
          </a:prstGeom>
        </p:spPr>
        <p:txBody>
          <a:bodyPr/>
          <a:lst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b="1">
                <a:solidFill>
                  <a:srgbClr val="FFFF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FFFF00"/>
                </a:solidFill>
                <a:latin typeface="Arial" panose="020B0604020202020204" pitchFamily="34" charset="0"/>
                <a:ea typeface="黑体" panose="02010609060101010101" pitchFamily="2" charset="-122"/>
              </a:defRPr>
            </a:lvl9pPr>
          </a:lstStyle>
          <a:p>
            <a:r>
              <a:rPr lang="zh-CN" altLang="en-US" sz="4000" dirty="0">
                <a:latin typeface="宋体" panose="02010600030101010101" pitchFamily="2" charset="-122"/>
                <a:ea typeface="宋体" panose="02010600030101010101" pitchFamily="2" charset="-122"/>
              </a:rPr>
              <a:t>关系</a:t>
            </a:r>
            <a:r>
              <a:rPr lang="zh-CN" altLang="en-US" sz="4000" dirty="0" smtClean="0">
                <a:latin typeface="宋体" panose="02010600030101010101" pitchFamily="2" charset="-122"/>
                <a:ea typeface="宋体" panose="02010600030101010101" pitchFamily="2" charset="-122"/>
              </a:rPr>
              <a:t>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5" y="38735"/>
            <a:ext cx="9005570" cy="523875"/>
          </a:xfrm>
        </p:spPr>
        <p:txBody>
          <a:bodyPr>
            <a:normAutofit fontScale="90000"/>
          </a:bodyPr>
          <a:lstStyle/>
          <a:p>
            <a:r>
              <a:rPr lang="zh-CN" altLang="en-US" sz="4000" dirty="0">
                <a:latin typeface="宋体" panose="02010600030101010101" pitchFamily="2" charset="-122"/>
                <a:ea typeface="宋体" panose="02010600030101010101" pitchFamily="2" charset="-122"/>
              </a:rPr>
              <a:t>微博</a:t>
            </a:r>
            <a:r>
              <a:rPr lang="en-US" altLang="zh-CN" sz="4000" dirty="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强</a:t>
            </a:r>
            <a:r>
              <a:rPr lang="zh-CN" altLang="en-US" sz="4000" dirty="0">
                <a:latin typeface="宋体" panose="02010600030101010101" pitchFamily="2" charset="-122"/>
                <a:ea typeface="宋体" panose="02010600030101010101" pitchFamily="2" charset="-122"/>
              </a:rPr>
              <a:t>关系</a:t>
            </a:r>
            <a:r>
              <a:rPr lang="zh-CN" altLang="en-US" sz="4000" dirty="0" smtClean="0">
                <a:latin typeface="宋体" panose="02010600030101010101" pitchFamily="2" charset="-122"/>
                <a:ea typeface="宋体" panose="02010600030101010101" pitchFamily="2" charset="-122"/>
              </a:rPr>
              <a:t>分析</a:t>
            </a:r>
            <a:endParaRPr lang="zh-CN" altLang="en-US" sz="4000" dirty="0">
              <a:latin typeface="宋体" panose="02010600030101010101" pitchFamily="2" charset="-122"/>
              <a:ea typeface="宋体" panose="02010600030101010101" pitchFamily="2" charset="-122"/>
            </a:endParaRPr>
          </a:p>
        </p:txBody>
      </p:sp>
      <p:sp>
        <p:nvSpPr>
          <p:cNvPr id="7" name="矩形 6"/>
          <p:cNvSpPr/>
          <p:nvPr/>
        </p:nvSpPr>
        <p:spPr>
          <a:xfrm>
            <a:off x="349885" y="836930"/>
            <a:ext cx="7894320" cy="822960"/>
          </a:xfrm>
          <a:prstGeom prst="rect">
            <a:avLst/>
          </a:prstGeom>
        </p:spPr>
        <p:txBody>
          <a:bodyPr wrap="square">
            <a:spAutoFit/>
          </a:bodyPr>
          <a:lstStyle/>
          <a:p>
            <a:r>
              <a:rPr lang="zh-CN" altLang="en-US" b="1" dirty="0"/>
              <a:t>李开复</a:t>
            </a:r>
            <a:r>
              <a:rPr lang="zh-CN" altLang="en-US" b="1" dirty="0" smtClean="0"/>
              <a:t>：</a:t>
            </a:r>
            <a:r>
              <a:rPr lang="en-US" altLang="zh-CN" b="1" dirty="0">
                <a:hlinkClick r:id="rId3"/>
              </a:rPr>
              <a:t>http://</a:t>
            </a:r>
            <a:r>
              <a:rPr lang="en-US" altLang="zh-CN" b="1" dirty="0" smtClean="0">
                <a:hlinkClick r:id="rId3"/>
              </a:rPr>
              <a:t>weibo.com/kaifulee</a:t>
            </a:r>
            <a:endParaRPr lang="en-US" altLang="zh-CN" b="1" dirty="0" smtClean="0"/>
          </a:p>
          <a:p>
            <a:r>
              <a:rPr lang="en-US" altLang="zh-CN" b="1" dirty="0" smtClean="0"/>
              <a:t>K</a:t>
            </a:r>
            <a:r>
              <a:rPr lang="zh-CN" altLang="en-US" b="1" dirty="0" smtClean="0"/>
              <a:t>层关系分析，</a:t>
            </a:r>
            <a:r>
              <a:rPr lang="en-US" altLang="zh-CN" b="1" dirty="0" smtClean="0"/>
              <a:t>K=3</a:t>
            </a:r>
            <a:r>
              <a:rPr lang="zh-CN" altLang="en-US" b="1" dirty="0" smtClean="0"/>
              <a:t>，</a:t>
            </a:r>
            <a:r>
              <a:rPr lang="en-US" altLang="zh-CN" b="1" dirty="0" smtClean="0"/>
              <a:t>DAG</a:t>
            </a:r>
            <a:r>
              <a:rPr lang="zh-CN" altLang="en-US" b="1" dirty="0" smtClean="0"/>
              <a:t>图</a:t>
            </a:r>
            <a:endParaRPr lang="zh-CN" altLang="en-US" b="1"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1668145"/>
            <a:ext cx="4940300" cy="475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443855" y="2828290"/>
            <a:ext cx="3505200" cy="3383280"/>
          </a:xfrm>
          <a:prstGeom prst="rect">
            <a:avLst/>
          </a:prstGeom>
          <a:noFill/>
        </p:spPr>
        <p:txBody>
          <a:bodyPr wrap="square" rtlCol="0">
            <a:spAutoFit/>
          </a:bodyPr>
          <a:lstStyle/>
          <a:p>
            <a:r>
              <a:rPr lang="zh-CN" altLang="en-US" sz="1800" b="1" dirty="0">
                <a:latin typeface="宋体" panose="02010600030101010101" pitchFamily="2" charset="-122"/>
              </a:rPr>
              <a:t>微博</a:t>
            </a:r>
            <a:r>
              <a:rPr lang="zh-CN" altLang="en-US" sz="1800" b="1" dirty="0" smtClean="0">
                <a:latin typeface="宋体" panose="02010600030101010101" pitchFamily="2" charset="-122"/>
              </a:rPr>
              <a:t>关键词：</a:t>
            </a:r>
            <a:endParaRPr lang="en-US" altLang="zh-CN" sz="1800" b="1" dirty="0" smtClean="0">
              <a:latin typeface="宋体" panose="02010600030101010101" pitchFamily="2" charset="-122"/>
            </a:endParaRPr>
          </a:p>
          <a:p>
            <a:r>
              <a:rPr lang="zh-CN" altLang="en-US" sz="1800" dirty="0">
                <a:latin typeface="宋体" panose="02010600030101010101" pitchFamily="2" charset="-122"/>
              </a:rPr>
              <a:t>科技，创新，创业，谷歌，</a:t>
            </a:r>
          </a:p>
          <a:p>
            <a:r>
              <a:rPr lang="zh-CN" altLang="en-US" sz="1800" dirty="0">
                <a:latin typeface="宋体" panose="02010600030101010101" pitchFamily="2" charset="-122"/>
              </a:rPr>
              <a:t>苹果，用户，公司，教育，</a:t>
            </a:r>
          </a:p>
          <a:p>
            <a:r>
              <a:rPr lang="zh-CN" altLang="en-US" sz="1800" dirty="0">
                <a:latin typeface="宋体" panose="02010600030101010101" pitchFamily="2" charset="-122"/>
              </a:rPr>
              <a:t>美国，微博控，乔布斯，</a:t>
            </a:r>
          </a:p>
          <a:p>
            <a:r>
              <a:rPr lang="zh-CN" altLang="en-US" sz="1800" dirty="0">
                <a:latin typeface="宋体" panose="02010600030101010101" pitchFamily="2" charset="-122"/>
              </a:rPr>
              <a:t>创业者，互联网，开发者，</a:t>
            </a:r>
          </a:p>
          <a:p>
            <a:r>
              <a:rPr lang="zh-CN" altLang="en-US" sz="1800" dirty="0">
                <a:latin typeface="宋体" panose="02010600030101010101" pitchFamily="2" charset="-122"/>
              </a:rPr>
              <a:t>创新工场，智能手机，搜索引擎，</a:t>
            </a:r>
          </a:p>
          <a:p>
            <a:r>
              <a:rPr lang="zh-CN" altLang="en-US" sz="1800" dirty="0">
                <a:latin typeface="宋体" panose="02010600030101010101" pitchFamily="2" charset="-122"/>
              </a:rPr>
              <a:t>传统媒体，商业模式，竞争对手，</a:t>
            </a:r>
          </a:p>
          <a:p>
            <a:r>
              <a:rPr lang="zh-CN" altLang="en-US" sz="1800" dirty="0">
                <a:latin typeface="宋体" panose="02010600030101010101" pitchFamily="2" charset="-122"/>
              </a:rPr>
              <a:t>电子商务，操作系统，</a:t>
            </a:r>
          </a:p>
          <a:p>
            <a:r>
              <a:rPr lang="zh-CN" altLang="en-US" sz="1800" dirty="0">
                <a:latin typeface="宋体" panose="02010600030101010101" pitchFamily="2" charset="-122"/>
              </a:rPr>
              <a:t>华尔街日报，</a:t>
            </a:r>
          </a:p>
          <a:p>
            <a:r>
              <a:rPr lang="zh-CN" altLang="en-US" sz="1800" dirty="0">
                <a:latin typeface="宋体" panose="02010600030101010101" pitchFamily="2" charset="-122"/>
              </a:rPr>
              <a:t>移动互联网，美国司法部，</a:t>
            </a:r>
          </a:p>
          <a:p>
            <a:r>
              <a:rPr lang="zh-CN" altLang="en-US" sz="1800" dirty="0">
                <a:latin typeface="宋体" panose="02010600030101010101" pitchFamily="2" charset="-122"/>
              </a:rPr>
              <a:t>杜布罗夫尼克，香港城市大学</a:t>
            </a:r>
            <a:r>
              <a:rPr lang="zh-CN" altLang="en-US" sz="1800" dirty="0" smtClean="0">
                <a:latin typeface="宋体" panose="02010600030101010101" pitchFamily="2" charset="-122"/>
              </a:rPr>
              <a:t>，</a:t>
            </a:r>
            <a:endParaRPr lang="en-US" altLang="zh-CN" sz="1800" dirty="0" smtClean="0">
              <a:latin typeface="宋体" panose="02010600030101010101" pitchFamily="2" charset="-122"/>
            </a:endParaRPr>
          </a:p>
          <a:p>
            <a:r>
              <a:rPr lang="zh-CN" altLang="en-US" sz="1800" dirty="0" smtClean="0">
                <a:latin typeface="宋体" panose="02010600030101010101" pitchFamily="2" charset="-122"/>
              </a:rPr>
              <a:t>香港科技大学</a:t>
            </a:r>
            <a:endParaRPr lang="zh-CN" altLang="en-US" sz="1800" dirty="0">
              <a:latin typeface="宋体" panose="02010600030101010101" pitchFamily="2" charset="-122"/>
            </a:endParaRPr>
          </a:p>
        </p:txBody>
      </p:sp>
      <p:sp>
        <p:nvSpPr>
          <p:cNvPr id="3" name="TextBox 2"/>
          <p:cNvSpPr txBox="1"/>
          <p:nvPr/>
        </p:nvSpPr>
        <p:spPr>
          <a:xfrm>
            <a:off x="5444490" y="1522730"/>
            <a:ext cx="3658235" cy="1188720"/>
          </a:xfrm>
          <a:prstGeom prst="rect">
            <a:avLst/>
          </a:prstGeom>
          <a:noFill/>
        </p:spPr>
        <p:txBody>
          <a:bodyPr wrap="square" rtlCol="0">
            <a:spAutoFit/>
          </a:bodyPr>
          <a:lstStyle/>
          <a:p>
            <a:r>
              <a:rPr lang="zh-CN" altLang="en-US" sz="1800" b="1" dirty="0" smtClean="0"/>
              <a:t>人脉关系</a:t>
            </a:r>
            <a:endParaRPr lang="en-US" altLang="zh-CN" sz="1800" b="1" dirty="0" smtClean="0"/>
          </a:p>
          <a:p>
            <a:r>
              <a:rPr lang="zh-CN" altLang="en-US" sz="1800" dirty="0" smtClean="0"/>
              <a:t>信息传播（扩散）路径，在扩散路径上，大</a:t>
            </a:r>
            <a:r>
              <a:rPr lang="en-US" altLang="zh-CN" sz="1800" dirty="0" smtClean="0"/>
              <a:t>V</a:t>
            </a:r>
            <a:r>
              <a:rPr lang="zh-CN" altLang="en-US" sz="1800" dirty="0" smtClean="0"/>
              <a:t>账号越多，说明分析对象影响力越大。</a:t>
            </a:r>
            <a:endParaRPr lang="zh-CN" altLang="en-US" sz="1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弱派系检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0" y="1676400"/>
            <a:ext cx="5135880" cy="467995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607050" y="1903095"/>
            <a:ext cx="3351530" cy="3051810"/>
          </a:xfrm>
          <a:prstGeom prst="rect">
            <a:avLst/>
          </a:prstGeom>
        </p:spPr>
        <p:txBody>
          <a:bodyPr wrap="square">
            <a:spAutoFit/>
          </a:bodyPr>
          <a:lstStyle/>
          <a:p>
            <a:pPr lvl="0">
              <a:lnSpc>
                <a:spcPct val="120000"/>
              </a:lnSpc>
              <a:spcBef>
                <a:spcPts val="0"/>
              </a:spcBef>
              <a:spcAft>
                <a:spcPts val="0"/>
              </a:spcAft>
            </a:pPr>
            <a:r>
              <a:rPr lang="zh-CN" altLang="en-US" sz="1800" b="1" dirty="0" smtClean="0">
                <a:latin typeface="宋体" panose="02010600030101010101" pitchFamily="2" charset="-122"/>
              </a:rPr>
              <a:t>数据集规模：以李开复为起点，爬取</a:t>
            </a:r>
            <a:r>
              <a:rPr lang="en-US" altLang="zh-CN" sz="1800" b="1" dirty="0" smtClean="0">
                <a:latin typeface="宋体" panose="02010600030101010101" pitchFamily="2" charset="-122"/>
              </a:rPr>
              <a:t>46</a:t>
            </a:r>
            <a:r>
              <a:rPr lang="zh-CN" altLang="en-US" sz="1800" b="1" dirty="0">
                <a:latin typeface="宋体" panose="02010600030101010101" pitchFamily="2" charset="-122"/>
              </a:rPr>
              <a:t>万个微</a:t>
            </a:r>
            <a:r>
              <a:rPr lang="zh-CN" altLang="en-US" sz="1800" b="1" dirty="0" smtClean="0">
                <a:latin typeface="宋体" panose="02010600030101010101" pitchFamily="2" charset="-122"/>
              </a:rPr>
              <a:t>博</a:t>
            </a:r>
            <a:r>
              <a:rPr lang="en-US" altLang="zh-CN" sz="1800" b="1" dirty="0" smtClean="0">
                <a:latin typeface="宋体" panose="02010600030101010101" pitchFamily="2" charset="-122"/>
              </a:rPr>
              <a:t>Follow</a:t>
            </a:r>
            <a:r>
              <a:rPr lang="zh-CN" altLang="en-US" sz="1800" b="1" dirty="0" smtClean="0">
                <a:latin typeface="宋体" panose="02010600030101010101" pitchFamily="2" charset="-122"/>
              </a:rPr>
              <a:t>用户进行</a:t>
            </a:r>
            <a:r>
              <a:rPr lang="zh-CN" altLang="en-US" sz="1800" b="1" dirty="0">
                <a:latin typeface="宋体" panose="02010600030101010101" pitchFamily="2" charset="-122"/>
              </a:rPr>
              <a:t>测试，结果如下</a:t>
            </a:r>
            <a:r>
              <a:rPr lang="zh-CN" altLang="en-US" sz="1800" b="1" dirty="0" smtClean="0">
                <a:latin typeface="宋体" panose="02010600030101010101" pitchFamily="2" charset="-122"/>
              </a:rPr>
              <a:t>：</a:t>
            </a:r>
            <a:endParaRPr lang="en-US" altLang="zh-CN" sz="1800" b="1" dirty="0" smtClean="0">
              <a:latin typeface="宋体" panose="02010600030101010101" pitchFamily="2" charset="-122"/>
            </a:endParaRPr>
          </a:p>
          <a:p>
            <a:pPr lvl="0">
              <a:lnSpc>
                <a:spcPct val="120000"/>
              </a:lnSpc>
              <a:spcBef>
                <a:spcPts val="0"/>
              </a:spcBef>
              <a:spcAft>
                <a:spcPts val="0"/>
              </a:spcAft>
            </a:pPr>
            <a:r>
              <a:rPr lang="zh-CN" altLang="en-US" sz="1800" b="1" dirty="0">
                <a:latin typeface="宋体" panose="02010600030101010101" pitchFamily="2" charset="-122"/>
              </a:rPr>
              <a:t>派系数</a:t>
            </a:r>
            <a:r>
              <a:rPr lang="fr-FR" altLang="zh-CN" sz="1800" b="1" dirty="0">
                <a:latin typeface="宋体" panose="02010600030101010101" pitchFamily="2" charset="-122"/>
              </a:rPr>
              <a:t>: </a:t>
            </a:r>
            <a:r>
              <a:rPr lang="en-US" altLang="en-US" sz="1800" b="1" dirty="0" smtClean="0">
                <a:latin typeface="宋体" panose="02010600030101010101" pitchFamily="2" charset="-122"/>
              </a:rPr>
              <a:t>4618541</a:t>
            </a:r>
          </a:p>
          <a:p>
            <a:pPr lvl="0">
              <a:lnSpc>
                <a:spcPct val="120000"/>
              </a:lnSpc>
              <a:spcBef>
                <a:spcPts val="0"/>
              </a:spcBef>
              <a:spcAft>
                <a:spcPts val="0"/>
              </a:spcAft>
            </a:pPr>
            <a:r>
              <a:rPr lang="zh-CN" altLang="en-US" sz="1800" b="1" dirty="0" smtClean="0">
                <a:latin typeface="宋体" panose="02010600030101010101" pitchFamily="2" charset="-122"/>
              </a:rPr>
              <a:t>平均</a:t>
            </a:r>
            <a:r>
              <a:rPr lang="zh-CN" altLang="en-US" sz="1800" b="1" dirty="0">
                <a:latin typeface="宋体" panose="02010600030101010101" pitchFamily="2" charset="-122"/>
              </a:rPr>
              <a:t>派系规模</a:t>
            </a:r>
            <a:r>
              <a:rPr lang="fr-FR" altLang="zh-CN" sz="1800" b="1" dirty="0">
                <a:latin typeface="宋体" panose="02010600030101010101" pitchFamily="2" charset="-122"/>
              </a:rPr>
              <a:t>: </a:t>
            </a:r>
            <a:r>
              <a:rPr lang="en-US" altLang="en-US" sz="1800" b="1" dirty="0" smtClean="0">
                <a:latin typeface="宋体" panose="02010600030101010101" pitchFamily="2" charset="-122"/>
              </a:rPr>
              <a:t>15</a:t>
            </a:r>
          </a:p>
          <a:p>
            <a:pPr lvl="0">
              <a:lnSpc>
                <a:spcPct val="120000"/>
              </a:lnSpc>
              <a:spcBef>
                <a:spcPts val="0"/>
              </a:spcBef>
              <a:spcAft>
                <a:spcPts val="0"/>
              </a:spcAft>
            </a:pPr>
            <a:r>
              <a:rPr lang="zh-CN" altLang="en-US" sz="1800" b="1" dirty="0" smtClean="0">
                <a:latin typeface="宋体" panose="02010600030101010101" pitchFamily="2" charset="-122"/>
              </a:rPr>
              <a:t>最大</a:t>
            </a:r>
            <a:r>
              <a:rPr lang="zh-CN" altLang="en-US" sz="1800" b="1" dirty="0">
                <a:latin typeface="宋体" panose="02010600030101010101" pitchFamily="2" charset="-122"/>
              </a:rPr>
              <a:t>派系规模</a:t>
            </a:r>
            <a:r>
              <a:rPr lang="fr-FR" altLang="zh-CN" sz="1800" b="1" dirty="0">
                <a:latin typeface="宋体" panose="02010600030101010101" pitchFamily="2" charset="-122"/>
              </a:rPr>
              <a:t>: </a:t>
            </a:r>
            <a:r>
              <a:rPr lang="fr-FR" altLang="zh-CN" sz="1800" b="1" dirty="0" smtClean="0">
                <a:latin typeface="宋体" panose="02010600030101010101" pitchFamily="2" charset="-122"/>
              </a:rPr>
              <a:t>30</a:t>
            </a:r>
            <a:endParaRPr lang="fr-FR" altLang="zh-CN" sz="1800" b="1" dirty="0">
              <a:latin typeface="宋体" panose="02010600030101010101" pitchFamily="2" charset="-122"/>
            </a:endParaRPr>
          </a:p>
          <a:p>
            <a:pPr lvl="0">
              <a:lnSpc>
                <a:spcPct val="120000"/>
              </a:lnSpc>
              <a:spcBef>
                <a:spcPts val="0"/>
              </a:spcBef>
              <a:spcAft>
                <a:spcPts val="0"/>
              </a:spcAft>
            </a:pPr>
            <a:r>
              <a:rPr lang="zh-CN" altLang="en-US" sz="1800" b="1" dirty="0">
                <a:latin typeface="宋体" panose="02010600030101010101" pitchFamily="2" charset="-122"/>
              </a:rPr>
              <a:t>最大派系数</a:t>
            </a:r>
            <a:r>
              <a:rPr lang="fr-FR" altLang="zh-CN" sz="1800" b="1" dirty="0">
                <a:latin typeface="宋体" panose="02010600030101010101" pitchFamily="2" charset="-122"/>
              </a:rPr>
              <a:t>: </a:t>
            </a:r>
            <a:r>
              <a:rPr lang="fr-FR" altLang="zh-CN" sz="1800" b="1" dirty="0" smtClean="0">
                <a:latin typeface="宋体" panose="02010600030101010101" pitchFamily="2" charset="-122"/>
              </a:rPr>
              <a:t>208</a:t>
            </a:r>
            <a:endParaRPr lang="fr-FR" altLang="zh-CN" sz="1800" b="1" dirty="0">
              <a:latin typeface="宋体" panose="02010600030101010101" pitchFamily="2" charset="-122"/>
            </a:endParaRPr>
          </a:p>
          <a:p>
            <a:pPr lvl="0">
              <a:lnSpc>
                <a:spcPct val="120000"/>
              </a:lnSpc>
              <a:spcBef>
                <a:spcPts val="0"/>
              </a:spcBef>
              <a:spcAft>
                <a:spcPts val="0"/>
              </a:spcAft>
            </a:pPr>
            <a:r>
              <a:rPr lang="fr-FR" altLang="zh-CN" sz="1800" b="1" dirty="0" smtClean="0">
                <a:latin typeface="宋体" panose="02010600030101010101" pitchFamily="2" charset="-122"/>
              </a:rPr>
              <a:t>k_clique_communities</a:t>
            </a:r>
            <a:r>
              <a:rPr lang="en-US" altLang="zh-CN" sz="1800" b="1" dirty="0" smtClean="0">
                <a:latin typeface="宋体" panose="02010600030101010101" pitchFamily="2" charset="-122"/>
              </a:rPr>
              <a:t>(k=28):</a:t>
            </a:r>
            <a:r>
              <a:rPr lang="fr-FR" altLang="zh-CN" sz="1800" b="1" dirty="0" smtClean="0">
                <a:latin typeface="宋体" panose="02010600030101010101" pitchFamily="2" charset="-122"/>
              </a:rPr>
              <a:t> 140</a:t>
            </a:r>
            <a:endParaRPr lang="en-US" altLang="zh-CN" sz="1800" b="1" dirty="0">
              <a:latin typeface="宋体" panose="02010600030101010101" pitchFamily="2" charset="-122"/>
            </a:endParaRPr>
          </a:p>
        </p:txBody>
      </p:sp>
      <p:sp>
        <p:nvSpPr>
          <p:cNvPr id="4" name="标题 3"/>
          <p:cNvSpPr>
            <a:spLocks noGrp="1"/>
          </p:cNvSpPr>
          <p:nvPr>
            <p:ph type="title"/>
          </p:nvPr>
        </p:nvSpPr>
        <p:spPr>
          <a:xfrm>
            <a:off x="97155" y="10795"/>
            <a:ext cx="9032875" cy="561975"/>
          </a:xfrm>
        </p:spPr>
        <p:txBody>
          <a:bodyPr>
            <a:noAutofit/>
          </a:bodyPr>
          <a:lstStyle/>
          <a:p>
            <a:r>
              <a:rPr lang="zh-CN" altLang="en-US" sz="4000" dirty="0">
                <a:latin typeface="宋体" panose="02010600030101010101" pitchFamily="2" charset="-122"/>
                <a:ea typeface="宋体" panose="02010600030101010101" pitchFamily="2" charset="-122"/>
              </a:rPr>
              <a:t>微博</a:t>
            </a:r>
            <a:r>
              <a:rPr lang="en-US" altLang="zh-CN" sz="4000" dirty="0">
                <a:latin typeface="宋体" panose="02010600030101010101" pitchFamily="2" charset="-122"/>
                <a:ea typeface="宋体" panose="02010600030101010101" pitchFamily="2" charset="-122"/>
              </a:rPr>
              <a:t>—</a:t>
            </a:r>
            <a:r>
              <a:rPr lang="en-US" altLang="zh-CN" sz="4000" dirty="0" smtClean="0">
                <a:latin typeface="宋体" panose="02010600030101010101" pitchFamily="2" charset="-122"/>
                <a:ea typeface="宋体" panose="02010600030101010101" pitchFamily="2" charset="-122"/>
              </a:rPr>
              <a:t>Follow</a:t>
            </a:r>
            <a:r>
              <a:rPr lang="zh-CN" altLang="en-US" sz="4000" dirty="0" smtClean="0">
                <a:latin typeface="宋体" panose="02010600030101010101" pitchFamily="2" charset="-122"/>
                <a:ea typeface="宋体" panose="02010600030101010101" pitchFamily="2" charset="-122"/>
              </a:rPr>
              <a:t>关系分析</a:t>
            </a:r>
          </a:p>
        </p:txBody>
      </p:sp>
      <p:sp>
        <p:nvSpPr>
          <p:cNvPr id="5" name="矩形 4"/>
          <p:cNvSpPr/>
          <p:nvPr/>
        </p:nvSpPr>
        <p:spPr>
          <a:xfrm>
            <a:off x="328930" y="664210"/>
            <a:ext cx="8425180" cy="969010"/>
          </a:xfrm>
          <a:prstGeom prst="rect">
            <a:avLst/>
          </a:prstGeom>
        </p:spPr>
        <p:txBody>
          <a:bodyPr wrap="square">
            <a:spAutoFit/>
          </a:bodyPr>
          <a:lstStyle/>
          <a:p>
            <a:pPr algn="ctr">
              <a:lnSpc>
                <a:spcPct val="120000"/>
              </a:lnSpc>
              <a:spcBef>
                <a:spcPts val="0"/>
              </a:spcBef>
              <a:spcAft>
                <a:spcPts val="0"/>
              </a:spcAft>
            </a:pPr>
            <a:r>
              <a:rPr lang="zh-CN" altLang="en-US" b="1" dirty="0" smtClean="0"/>
              <a:t>李开复：</a:t>
            </a:r>
            <a:r>
              <a:rPr lang="en-US" altLang="zh-CN" b="1" dirty="0"/>
              <a:t>http://</a:t>
            </a:r>
            <a:r>
              <a:rPr lang="en-US" altLang="zh-CN" b="1" dirty="0" smtClean="0"/>
              <a:t>weibo.com/kaifulee</a:t>
            </a:r>
          </a:p>
          <a:p>
            <a:pPr algn="ctr">
              <a:lnSpc>
                <a:spcPct val="120000"/>
              </a:lnSpc>
              <a:spcBef>
                <a:spcPts val="0"/>
              </a:spcBef>
              <a:spcAft>
                <a:spcPts val="0"/>
              </a:spcAft>
            </a:pPr>
            <a:r>
              <a:rPr lang="en-US" altLang="zh-CN" b="1" dirty="0" smtClean="0"/>
              <a:t>Follow</a:t>
            </a:r>
            <a:r>
              <a:rPr lang="zh-CN" altLang="en-US" b="1" dirty="0" smtClean="0"/>
              <a:t>关系分析</a:t>
            </a:r>
            <a:endParaRPr lang="zh-CN" altLang="en-US"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10260" y="745490"/>
            <a:ext cx="7522845" cy="1188720"/>
          </a:xfrm>
          <a:prstGeom prst="rect">
            <a:avLst/>
          </a:prstGeom>
        </p:spPr>
        <p:txBody>
          <a:bodyPr wrap="square">
            <a:spAutoFit/>
          </a:bodyPr>
          <a:lstStyle/>
          <a:p>
            <a:r>
              <a:rPr lang="zh-CN" altLang="en-US" b="1" dirty="0" smtClean="0"/>
              <a:t>通过</a:t>
            </a:r>
            <a:r>
              <a:rPr lang="en-US" altLang="zh-CN" b="1" dirty="0" smtClean="0"/>
              <a:t>Meta-Search</a:t>
            </a:r>
            <a:r>
              <a:rPr lang="zh-CN" altLang="en-US" b="1" dirty="0" smtClean="0"/>
              <a:t>元搜索引擎爬取关键字为“李开复”的网页数据，分析李开复的兴趣热点及其社会网络。</a:t>
            </a:r>
            <a:endParaRPr lang="en-US" altLang="zh-CN" b="1" dirty="0" smtClean="0"/>
          </a:p>
          <a:p>
            <a:r>
              <a:rPr lang="zh-CN" altLang="en-US" b="1" dirty="0" smtClean="0"/>
              <a:t>李开复：</a:t>
            </a:r>
            <a:endParaRPr lang="zh-CN" altLang="en-US" b="1"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535" y="1727835"/>
            <a:ext cx="6339205" cy="4685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90805" y="-17780"/>
            <a:ext cx="9034145" cy="628015"/>
          </a:xfrm>
        </p:spPr>
        <p:txBody>
          <a:bodyPr>
            <a:normAutofit fontScale="90000"/>
          </a:bodyPr>
          <a:lstStyle/>
          <a:p>
            <a:r>
              <a:rPr lang="zh-CN" altLang="en-US" sz="4000" dirty="0" smtClean="0">
                <a:latin typeface="宋体" panose="02010600030101010101" pitchFamily="2" charset="-122"/>
                <a:ea typeface="宋体" panose="02010600030101010101" pitchFamily="2" charset="-122"/>
              </a:rPr>
              <a:t>网页</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关系分析</a:t>
            </a:r>
            <a:endParaRPr lang="zh-CN" altLang="en-US" sz="4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76200" y="-5080"/>
            <a:ext cx="9067800" cy="614680"/>
          </a:xfrm>
        </p:spPr>
        <p:txBody>
          <a:bodyPr/>
          <a:lstStyle/>
          <a:p>
            <a:r>
              <a:rPr lang="zh-CN" altLang="en-US" sz="4000" dirty="0">
                <a:latin typeface="宋体" panose="02010600030101010101" pitchFamily="2" charset="-122"/>
                <a:ea typeface="宋体" panose="02010600030101010101" pitchFamily="2" charset="-122"/>
              </a:rPr>
              <a:t>数据、信息、知识的关系</a:t>
            </a:r>
          </a:p>
        </p:txBody>
      </p:sp>
      <p:graphicFrame>
        <p:nvGraphicFramePr>
          <p:cNvPr id="66564" name="Object 4"/>
          <p:cNvGraphicFramePr/>
          <p:nvPr/>
        </p:nvGraphicFramePr>
        <p:xfrm>
          <a:off x="76200" y="609600"/>
          <a:ext cx="9067800" cy="5699125"/>
        </p:xfrm>
        <a:graphic>
          <a:graphicData uri="http://schemas.openxmlformats.org/presentationml/2006/ole">
            <mc:AlternateContent xmlns:mc="http://schemas.openxmlformats.org/markup-compatibility/2006">
              <mc:Choice xmlns:v="urn:schemas-microsoft-com:vml" Requires="v">
                <p:oleObj spid="_x0000_s11284" name="CorelDRAW! Graphic" r:id="rId4" imgW="6383020" imgH="3424555" progId="CDraw">
                  <p:embed/>
                </p:oleObj>
              </mc:Choice>
              <mc:Fallback>
                <p:oleObj name="CorelDRAW! Graphic" r:id="rId4" imgW="6383020" imgH="3424555" progId="CDraw">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609600"/>
                        <a:ext cx="9067800" cy="5699125"/>
                      </a:xfrm>
                      <a:prstGeom prst="rect">
                        <a:avLst/>
                      </a:prstGeom>
                      <a:solidFill>
                        <a:schemeClr val="accent1"/>
                      </a:solidFill>
                      <a:ln>
                        <a:noFill/>
                      </a:ln>
                      <a:effectLst/>
                    </p:spPr>
                  </p:pic>
                </p:oleObj>
              </mc:Fallback>
            </mc:AlternateContent>
          </a:graphicData>
        </a:graphic>
      </p:graphicFrame>
      <p:sp>
        <p:nvSpPr>
          <p:cNvPr id="66566" name="Rectangle 6"/>
          <p:cNvSpPr>
            <a:spLocks noChangeArrowheads="1"/>
          </p:cNvSpPr>
          <p:nvPr/>
        </p:nvSpPr>
        <p:spPr bwMode="auto">
          <a:xfrm>
            <a:off x="6858000" y="3429000"/>
            <a:ext cx="1096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0" lang="en-US" altLang="ja-JP" sz="2800" b="0">
                <a:latin typeface="Comic Sans MS" panose="030F0702030302020204" pitchFamily="66" charset="0"/>
                <a:ea typeface="MS PGothic" panose="020B0600070205080204" pitchFamily="34" charset="-128"/>
              </a:rPr>
              <a:t>MIS</a:t>
            </a:r>
          </a:p>
        </p:txBody>
      </p:sp>
      <p:sp>
        <p:nvSpPr>
          <p:cNvPr id="66567" name="Rectangle 7"/>
          <p:cNvSpPr>
            <a:spLocks noChangeArrowheads="1"/>
          </p:cNvSpPr>
          <p:nvPr/>
        </p:nvSpPr>
        <p:spPr bwMode="auto">
          <a:xfrm>
            <a:off x="5508625" y="1484313"/>
            <a:ext cx="1225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0" lang="en-US" altLang="ja-JP" sz="2800" b="0">
                <a:latin typeface="Comic Sans MS" panose="030F0702030302020204" pitchFamily="66" charset="0"/>
                <a:ea typeface="MS PGothic" panose="020B0600070205080204" pitchFamily="34" charset="-128"/>
              </a:rPr>
              <a:t>DSS</a:t>
            </a:r>
          </a:p>
        </p:txBody>
      </p:sp>
      <p:sp>
        <p:nvSpPr>
          <p:cNvPr id="66569" name="Text Box 9"/>
          <p:cNvSpPr txBox="1">
            <a:spLocks noChangeArrowheads="1"/>
          </p:cNvSpPr>
          <p:nvPr/>
        </p:nvSpPr>
        <p:spPr bwMode="auto">
          <a:xfrm>
            <a:off x="228601" y="1828800"/>
            <a:ext cx="3352799" cy="1035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80000"/>
              </a:lnSpc>
            </a:pPr>
            <a:r>
              <a:rPr kumimoji="0" lang="en-US" altLang="ja-JP" sz="1800" b="0" dirty="0">
                <a:solidFill>
                  <a:schemeClr val="hlink"/>
                </a:solidFill>
                <a:latin typeface="Comic Sans MS" panose="030F0702030302020204" pitchFamily="66" charset="0"/>
                <a:ea typeface="MS PGothic" panose="020B0600070205080204" pitchFamily="34" charset="-128"/>
              </a:rPr>
              <a:t>MIS: Management </a:t>
            </a:r>
            <a:r>
              <a:rPr kumimoji="0" lang="en-US" altLang="ja-JP" sz="1800" b="0" dirty="0" smtClean="0">
                <a:solidFill>
                  <a:schemeClr val="hlink"/>
                </a:solidFill>
                <a:latin typeface="Comic Sans MS" panose="030F0702030302020204" pitchFamily="66" charset="0"/>
                <a:ea typeface="MS PGothic" panose="020B0600070205080204" pitchFamily="34" charset="-128"/>
              </a:rPr>
              <a:t> </a:t>
            </a:r>
          </a:p>
          <a:p>
            <a:pPr eaLnBrk="0" hangingPunct="0">
              <a:lnSpc>
                <a:spcPct val="80000"/>
              </a:lnSpc>
            </a:pPr>
            <a:r>
              <a:rPr lang="en-US" altLang="ja-JP" sz="1800" dirty="0">
                <a:solidFill>
                  <a:schemeClr val="hlink"/>
                </a:solidFill>
                <a:latin typeface="Comic Sans MS" panose="030F0702030302020204" pitchFamily="66" charset="0"/>
                <a:ea typeface="MS PGothic" panose="020B0600070205080204" pitchFamily="34" charset="-128"/>
              </a:rPr>
              <a:t> </a:t>
            </a:r>
            <a:r>
              <a:rPr lang="en-US" altLang="ja-JP" sz="1800" dirty="0" smtClean="0">
                <a:solidFill>
                  <a:schemeClr val="hlink"/>
                </a:solidFill>
                <a:latin typeface="Comic Sans MS" panose="030F0702030302020204" pitchFamily="66" charset="0"/>
                <a:ea typeface="MS PGothic" panose="020B0600070205080204" pitchFamily="34" charset="-128"/>
              </a:rPr>
              <a:t>        </a:t>
            </a:r>
            <a:r>
              <a:rPr kumimoji="0" lang="en-US" altLang="ja-JP" sz="1800" b="0" dirty="0" smtClean="0">
                <a:solidFill>
                  <a:schemeClr val="hlink"/>
                </a:solidFill>
                <a:latin typeface="Comic Sans MS" panose="030F0702030302020204" pitchFamily="66" charset="0"/>
                <a:ea typeface="MS PGothic" panose="020B0600070205080204" pitchFamily="34" charset="-128"/>
              </a:rPr>
              <a:t>Information </a:t>
            </a:r>
            <a:r>
              <a:rPr kumimoji="0" lang="en-US" altLang="ja-JP" sz="1800" b="0" dirty="0">
                <a:solidFill>
                  <a:schemeClr val="hlink"/>
                </a:solidFill>
                <a:latin typeface="Comic Sans MS" panose="030F0702030302020204" pitchFamily="66" charset="0"/>
                <a:ea typeface="MS PGothic" panose="020B0600070205080204" pitchFamily="34" charset="-128"/>
              </a:rPr>
              <a:t>System</a:t>
            </a:r>
          </a:p>
          <a:p>
            <a:pPr eaLnBrk="0" hangingPunct="0">
              <a:lnSpc>
                <a:spcPct val="80000"/>
              </a:lnSpc>
            </a:pPr>
            <a:r>
              <a:rPr kumimoji="0" lang="en-US" altLang="ja-JP" sz="1800" b="0" dirty="0">
                <a:solidFill>
                  <a:schemeClr val="hlink"/>
                </a:solidFill>
                <a:latin typeface="Comic Sans MS" panose="030F0702030302020204" pitchFamily="66" charset="0"/>
                <a:ea typeface="MS PGothic" panose="020B0600070205080204" pitchFamily="34" charset="-128"/>
              </a:rPr>
              <a:t>DSS: Decision Support </a:t>
            </a:r>
            <a:endParaRPr kumimoji="0" lang="en-US" altLang="ja-JP" sz="1800" b="0" dirty="0" smtClean="0">
              <a:solidFill>
                <a:schemeClr val="hlink"/>
              </a:solidFill>
              <a:latin typeface="Comic Sans MS" panose="030F0702030302020204" pitchFamily="66" charset="0"/>
              <a:ea typeface="MS PGothic" panose="020B0600070205080204" pitchFamily="34" charset="-128"/>
            </a:endParaRPr>
          </a:p>
          <a:p>
            <a:pPr eaLnBrk="0" hangingPunct="0">
              <a:lnSpc>
                <a:spcPct val="80000"/>
              </a:lnSpc>
            </a:pPr>
            <a:r>
              <a:rPr lang="en-US" altLang="ja-JP" sz="1800" dirty="0">
                <a:solidFill>
                  <a:schemeClr val="hlink"/>
                </a:solidFill>
                <a:latin typeface="Comic Sans MS" panose="030F0702030302020204" pitchFamily="66" charset="0"/>
                <a:ea typeface="MS PGothic" panose="020B0600070205080204" pitchFamily="34" charset="-128"/>
              </a:rPr>
              <a:t> </a:t>
            </a:r>
            <a:r>
              <a:rPr lang="en-US" altLang="ja-JP" sz="1800" dirty="0" smtClean="0">
                <a:solidFill>
                  <a:schemeClr val="hlink"/>
                </a:solidFill>
                <a:latin typeface="Comic Sans MS" panose="030F0702030302020204" pitchFamily="66" charset="0"/>
                <a:ea typeface="MS PGothic" panose="020B0600070205080204" pitchFamily="34" charset="-128"/>
              </a:rPr>
              <a:t>        </a:t>
            </a:r>
            <a:r>
              <a:rPr kumimoji="0" lang="en-US" altLang="ja-JP" sz="1800" b="0" dirty="0" smtClean="0">
                <a:solidFill>
                  <a:schemeClr val="hlink"/>
                </a:solidFill>
                <a:latin typeface="Comic Sans MS" panose="030F0702030302020204" pitchFamily="66" charset="0"/>
                <a:ea typeface="MS PGothic" panose="020B0600070205080204" pitchFamily="34" charset="-128"/>
              </a:rPr>
              <a:t>Systems</a:t>
            </a:r>
            <a:endParaRPr kumimoji="0" lang="en-US" altLang="ja-JP" sz="1200" b="0" dirty="0">
              <a:solidFill>
                <a:schemeClr val="hlink"/>
              </a:solidFill>
              <a:latin typeface="Comic Sans MS" panose="030F0702030302020204" pitchFamily="66" charset="0"/>
              <a:ea typeface="MS PGothic" panose="020B0600070205080204" pitchFamily="34" charset="-128"/>
            </a:endParaRPr>
          </a:p>
        </p:txBody>
      </p:sp>
      <p:sp>
        <p:nvSpPr>
          <p:cNvPr id="66570" name="Rectangle 10"/>
          <p:cNvSpPr>
            <a:spLocks noChangeArrowheads="1"/>
          </p:cNvSpPr>
          <p:nvPr/>
        </p:nvSpPr>
        <p:spPr bwMode="auto">
          <a:xfrm>
            <a:off x="228600" y="1143000"/>
            <a:ext cx="115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r>
              <a:rPr kumimoji="0" lang="en-US" altLang="ja-JP" sz="2400" b="0">
                <a:latin typeface="Comic Sans MS" panose="030F0702030302020204" pitchFamily="66" charset="0"/>
                <a:ea typeface="MS PGothic" panose="020B0600070205080204" pitchFamily="34" charset="-128"/>
              </a:rPr>
              <a:t>Value</a:t>
            </a:r>
          </a:p>
        </p:txBody>
      </p:sp>
      <p:sp>
        <p:nvSpPr>
          <p:cNvPr id="2" name="文本框 1"/>
          <p:cNvSpPr txBox="1"/>
          <p:nvPr/>
        </p:nvSpPr>
        <p:spPr>
          <a:xfrm>
            <a:off x="228600" y="5039995"/>
            <a:ext cx="1452880" cy="396240"/>
          </a:xfrm>
          <a:prstGeom prst="rect">
            <a:avLst/>
          </a:prstGeom>
          <a:noFill/>
        </p:spPr>
        <p:txBody>
          <a:bodyPr wrap="square" rtlCol="0">
            <a:spAutoFit/>
          </a:bodyPr>
          <a:lstStyle/>
          <a:p>
            <a:r>
              <a:rPr lang="en-US" altLang="zh-CN" sz="2000" b="1"/>
              <a:t> (</a:t>
            </a:r>
            <a:r>
              <a:rPr lang="zh-CN" altLang="en-US" sz="2000" b="1"/>
              <a:t>操作进程</a:t>
            </a:r>
            <a:r>
              <a:rPr lang="en-US" altLang="zh-CN" sz="2000" b="1"/>
              <a:t>)</a:t>
            </a:r>
          </a:p>
        </p:txBody>
      </p:sp>
    </p:spTree>
    <p:extLst>
      <p:ext uri="{BB962C8B-B14F-4D97-AF65-F5344CB8AC3E}">
        <p14:creationId xmlns:p14="http://schemas.microsoft.com/office/powerpoint/2010/main" val="3353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ox(in)">
                                      <p:cBhvr>
                                        <p:cTn id="7" dur="500"/>
                                        <p:tgtEl>
                                          <p:spTgt spid="6656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66566"/>
                                        </p:tgtEl>
                                        <p:attrNameLst>
                                          <p:attrName>style.visibility</p:attrName>
                                        </p:attrNameLst>
                                      </p:cBhvr>
                                      <p:to>
                                        <p:strVal val="visible"/>
                                      </p:to>
                                    </p:set>
                                    <p:anim calcmode="lin" valueType="num">
                                      <p:cBhvr additive="base">
                                        <p:cTn id="14" dur="500" fill="hold"/>
                                        <p:tgtEl>
                                          <p:spTgt spid="66566"/>
                                        </p:tgtEl>
                                        <p:attrNameLst>
                                          <p:attrName>ppt_x</p:attrName>
                                        </p:attrNameLst>
                                      </p:cBhvr>
                                      <p:tavLst>
                                        <p:tav tm="0">
                                          <p:val>
                                            <p:strVal val="#ppt_x"/>
                                          </p:val>
                                        </p:tav>
                                        <p:tav tm="100000">
                                          <p:val>
                                            <p:strVal val="#ppt_x"/>
                                          </p:val>
                                        </p:tav>
                                      </p:tavLst>
                                    </p:anim>
                                    <p:anim calcmode="lin" valueType="num">
                                      <p:cBhvr additive="base">
                                        <p:cTn id="15" dur="500" fill="hold"/>
                                        <p:tgtEl>
                                          <p:spTgt spid="6656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66567"/>
                                        </p:tgtEl>
                                        <p:attrNameLst>
                                          <p:attrName>style.visibility</p:attrName>
                                        </p:attrNameLst>
                                      </p:cBhvr>
                                      <p:to>
                                        <p:strVal val="visible"/>
                                      </p:to>
                                    </p:set>
                                    <p:anim calcmode="lin" valueType="num">
                                      <p:cBhvr additive="base">
                                        <p:cTn id="19" dur="500" fill="hold"/>
                                        <p:tgtEl>
                                          <p:spTgt spid="66567"/>
                                        </p:tgtEl>
                                        <p:attrNameLst>
                                          <p:attrName>ppt_x</p:attrName>
                                        </p:attrNameLst>
                                      </p:cBhvr>
                                      <p:tavLst>
                                        <p:tav tm="0">
                                          <p:val>
                                            <p:strVal val="#ppt_x"/>
                                          </p:val>
                                        </p:tav>
                                        <p:tav tm="100000">
                                          <p:val>
                                            <p:strVal val="#ppt_x"/>
                                          </p:val>
                                        </p:tav>
                                      </p:tavLst>
                                    </p:anim>
                                    <p:anim calcmode="lin" valueType="num">
                                      <p:cBhvr additive="base">
                                        <p:cTn id="20" dur="500" fill="hold"/>
                                        <p:tgtEl>
                                          <p:spTgt spid="6656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499"/>
                                          </p:stCondLst>
                                        </p:cTn>
                                        <p:tgtEl>
                                          <p:spTgt spid="66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autoUpdateAnimBg="0"/>
      <p:bldP spid="66567" grpId="0" autoUpdateAnimBg="0"/>
      <p:bldP spid="66569" grpId="0" bldLvl="0" animBg="1" autoUpdateAnimBg="0"/>
      <p:bldP spid="66570"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 y="32385"/>
            <a:ext cx="9047480" cy="563245"/>
          </a:xfrm>
        </p:spPr>
        <p:txBody>
          <a:bodyPr>
            <a:normAutofit fontScale="90000"/>
          </a:bodyPr>
          <a:lstStyle/>
          <a:p>
            <a:r>
              <a:rPr lang="zh-CN" altLang="en-US" sz="4000" dirty="0" smtClean="0">
                <a:latin typeface="宋体" panose="02010600030101010101" pitchFamily="2" charset="-122"/>
                <a:ea typeface="宋体" panose="02010600030101010101" pitchFamily="2" charset="-122"/>
              </a:rPr>
              <a:t>文献</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引文分析</a:t>
            </a:r>
            <a:endParaRPr lang="zh-CN" altLang="en-US" sz="4000" dirty="0">
              <a:latin typeface="宋体" panose="02010600030101010101" pitchFamily="2" charset="-122"/>
              <a:ea typeface="宋体" panose="02010600030101010101" pitchFamily="2" charset="-122"/>
            </a:endParaRPr>
          </a:p>
        </p:txBody>
      </p:sp>
      <p:sp>
        <p:nvSpPr>
          <p:cNvPr id="7" name="矩形 6"/>
          <p:cNvSpPr/>
          <p:nvPr/>
        </p:nvSpPr>
        <p:spPr>
          <a:xfrm>
            <a:off x="935405" y="684947"/>
            <a:ext cx="7272808" cy="461665"/>
          </a:xfrm>
          <a:prstGeom prst="rect">
            <a:avLst/>
          </a:prstGeom>
        </p:spPr>
        <p:txBody>
          <a:bodyPr wrap="square">
            <a:spAutoFit/>
          </a:bodyPr>
          <a:lstStyle/>
          <a:p>
            <a:r>
              <a:rPr lang="zh-CN" altLang="en-US" b="1" dirty="0" smtClean="0"/>
              <a:t>李开复：互引分析（对单篇文献）</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35" y="1146175"/>
            <a:ext cx="7489190" cy="508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85" y="72390"/>
            <a:ext cx="9034145" cy="459105"/>
          </a:xfrm>
        </p:spPr>
        <p:txBody>
          <a:bodyPr>
            <a:normAutofit fontScale="90000"/>
          </a:bodyPr>
          <a:lstStyle/>
          <a:p>
            <a:r>
              <a:rPr lang="zh-CN" altLang="en-US" sz="4000" dirty="0" smtClean="0">
                <a:latin typeface="宋体" panose="02010600030101010101" pitchFamily="2" charset="-122"/>
                <a:ea typeface="宋体" panose="02010600030101010101" pitchFamily="2" charset="-122"/>
              </a:rPr>
              <a:t>文献</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引文分析</a:t>
            </a:r>
            <a:endParaRPr lang="zh-CN" altLang="en-US" sz="4000" dirty="0">
              <a:latin typeface="宋体" panose="02010600030101010101" pitchFamily="2" charset="-122"/>
              <a:ea typeface="宋体" panose="02010600030101010101" pitchFamily="2" charset="-122"/>
            </a:endParaRPr>
          </a:p>
        </p:txBody>
      </p:sp>
      <p:sp>
        <p:nvSpPr>
          <p:cNvPr id="7" name="矩形 6"/>
          <p:cNvSpPr/>
          <p:nvPr/>
        </p:nvSpPr>
        <p:spPr>
          <a:xfrm>
            <a:off x="317500" y="754380"/>
            <a:ext cx="8693150" cy="457200"/>
          </a:xfrm>
          <a:prstGeom prst="rect">
            <a:avLst/>
          </a:prstGeom>
        </p:spPr>
        <p:txBody>
          <a:bodyPr wrap="square">
            <a:spAutoFit/>
          </a:bodyPr>
          <a:lstStyle/>
          <a:p>
            <a:pPr algn="ctr"/>
            <a:r>
              <a:rPr lang="zh-CN" altLang="en-US" b="1" dirty="0" smtClean="0"/>
              <a:t>李开复：引文传播分析</a:t>
            </a:r>
            <a:endParaRPr lang="zh-CN" altLang="en-US" b="1"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120" y="1216025"/>
            <a:ext cx="7209155"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行为分析</a:t>
            </a:r>
          </a:p>
        </p:txBody>
      </p:sp>
      <p:sp>
        <p:nvSpPr>
          <p:cNvPr id="3" name="内容占位符 2"/>
          <p:cNvSpPr>
            <a:spLocks noGrp="1"/>
          </p:cNvSpPr>
          <p:nvPr>
            <p:ph idx="1"/>
          </p:nvPr>
        </p:nvSpPr>
        <p:spPr/>
        <p:txBody>
          <a:bodyPr/>
          <a:lstStyle/>
          <a:p>
            <a:r>
              <a:rPr lang="zh-CN" altLang="en-US" dirty="0"/>
              <a:t>用户行为</a:t>
            </a:r>
            <a:r>
              <a:rPr lang="zh-CN" altLang="en-US" dirty="0" smtClean="0"/>
              <a:t>分析：</a:t>
            </a:r>
            <a:endParaRPr lang="zh-CN" altLang="en-US" dirty="0"/>
          </a:p>
          <a:p>
            <a:pPr lvl="1">
              <a:lnSpc>
                <a:spcPct val="150000"/>
              </a:lnSpc>
            </a:pPr>
            <a:r>
              <a:rPr lang="zh-CN" altLang="en-US" sz="2000" dirty="0" smtClean="0"/>
              <a:t>用户</a:t>
            </a:r>
            <a:r>
              <a:rPr lang="zh-CN" altLang="en-US" sz="2000" dirty="0"/>
              <a:t>的来源地区、来路域名和页面；</a:t>
            </a:r>
          </a:p>
          <a:p>
            <a:pPr lvl="1">
              <a:lnSpc>
                <a:spcPct val="150000"/>
              </a:lnSpc>
            </a:pPr>
            <a:r>
              <a:rPr lang="zh-CN" altLang="en-US" sz="2000" dirty="0" smtClean="0"/>
              <a:t>用户</a:t>
            </a:r>
            <a:r>
              <a:rPr lang="zh-CN" altLang="en-US" sz="2000" dirty="0"/>
              <a:t>在网站的停留时间、跳出率、回访者、新访问者、回访次数、回访相隔天数；</a:t>
            </a:r>
          </a:p>
          <a:p>
            <a:pPr lvl="1">
              <a:lnSpc>
                <a:spcPct val="150000"/>
              </a:lnSpc>
            </a:pPr>
            <a:r>
              <a:rPr lang="zh-CN" altLang="en-US" sz="2000" dirty="0" smtClean="0"/>
              <a:t>注册</a:t>
            </a:r>
            <a:r>
              <a:rPr lang="zh-CN" altLang="en-US" sz="2000" dirty="0"/>
              <a:t>用户和非注册用户，分析两者之间的浏览习惯；</a:t>
            </a:r>
          </a:p>
          <a:p>
            <a:pPr lvl="1">
              <a:lnSpc>
                <a:spcPct val="150000"/>
              </a:lnSpc>
            </a:pPr>
            <a:r>
              <a:rPr lang="zh-CN" altLang="en-US" sz="2000" dirty="0" smtClean="0"/>
              <a:t>用户</a:t>
            </a:r>
            <a:r>
              <a:rPr lang="zh-CN" altLang="en-US" sz="2000" dirty="0"/>
              <a:t>所</a:t>
            </a:r>
            <a:r>
              <a:rPr lang="zh-CN" altLang="en-US" sz="2000" dirty="0" smtClean="0"/>
              <a:t>使用搜索引擎</a:t>
            </a:r>
            <a:r>
              <a:rPr lang="zh-CN" altLang="en-US" sz="2000" dirty="0"/>
              <a:t>、关键词、关联关键词和站内关键字；</a:t>
            </a:r>
          </a:p>
          <a:p>
            <a:pPr lvl="1">
              <a:lnSpc>
                <a:spcPct val="150000"/>
              </a:lnSpc>
            </a:pPr>
            <a:r>
              <a:rPr lang="zh-CN" altLang="en-US" sz="2000" dirty="0" smtClean="0"/>
              <a:t>用户选择的</a:t>
            </a:r>
            <a:r>
              <a:rPr lang="zh-CN" altLang="en-US" sz="2000" dirty="0"/>
              <a:t>入口形式（广告或者网站入口链接）更为有效；</a:t>
            </a:r>
          </a:p>
          <a:p>
            <a:pPr lvl="1">
              <a:lnSpc>
                <a:spcPct val="150000"/>
              </a:lnSpc>
            </a:pPr>
            <a:r>
              <a:rPr lang="zh-CN" altLang="en-US" sz="2000" dirty="0" smtClean="0"/>
              <a:t>用户</a:t>
            </a:r>
            <a:r>
              <a:rPr lang="zh-CN" altLang="en-US" sz="2000" dirty="0"/>
              <a:t>访问网站流程，用来分析页面结构设计是否合理；</a:t>
            </a:r>
          </a:p>
          <a:p>
            <a:pPr lvl="1">
              <a:lnSpc>
                <a:spcPct val="150000"/>
              </a:lnSpc>
            </a:pPr>
            <a:r>
              <a:rPr lang="zh-CN" altLang="en-US" sz="2000" dirty="0" smtClean="0"/>
              <a:t>用户</a:t>
            </a:r>
            <a:r>
              <a:rPr lang="zh-CN" altLang="en-US" sz="2000" dirty="0"/>
              <a:t>在页面上的网页热点图分布数据和网页覆盖图数据；</a:t>
            </a:r>
          </a:p>
          <a:p>
            <a:pPr lvl="1">
              <a:lnSpc>
                <a:spcPct val="150000"/>
              </a:lnSpc>
            </a:pPr>
            <a:r>
              <a:rPr lang="zh-CN" altLang="en-US" sz="2000" dirty="0" smtClean="0"/>
              <a:t>用户</a:t>
            </a:r>
            <a:r>
              <a:rPr lang="zh-CN" altLang="en-US" sz="2000" dirty="0"/>
              <a:t>在不同时段的访问量情况等：</a:t>
            </a:r>
          </a:p>
          <a:p>
            <a:pPr lvl="1">
              <a:lnSpc>
                <a:spcPct val="150000"/>
              </a:lnSpc>
            </a:pPr>
            <a:r>
              <a:rPr lang="zh-CN" altLang="en-US" sz="2000" dirty="0" smtClean="0"/>
              <a:t>用户</a:t>
            </a:r>
            <a:r>
              <a:rPr lang="zh-CN" altLang="en-US" sz="2000" dirty="0"/>
              <a:t>对于网站的字体颜色的喜好程度。</a:t>
            </a:r>
          </a:p>
          <a:p>
            <a:pPr lvl="1"/>
            <a:endParaRPr lang="zh-CN" altLang="en-US" sz="2000" dirty="0"/>
          </a:p>
        </p:txBody>
      </p:sp>
    </p:spTree>
    <p:extLst>
      <p:ext uri="{BB962C8B-B14F-4D97-AF65-F5344CB8AC3E}">
        <p14:creationId xmlns:p14="http://schemas.microsoft.com/office/powerpoint/2010/main" val="70283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行为分析</a:t>
            </a:r>
            <a:endParaRPr lang="zh-CN" altLang="en-US" dirty="0"/>
          </a:p>
        </p:txBody>
      </p:sp>
      <p:sp>
        <p:nvSpPr>
          <p:cNvPr id="3" name="内容占位符 2"/>
          <p:cNvSpPr>
            <a:spLocks noGrp="1"/>
          </p:cNvSpPr>
          <p:nvPr>
            <p:ph idx="1"/>
          </p:nvPr>
        </p:nvSpPr>
        <p:spPr/>
        <p:txBody>
          <a:bodyPr/>
          <a:lstStyle/>
          <a:p>
            <a:r>
              <a:rPr lang="zh-CN" altLang="en-US" dirty="0" smtClean="0"/>
              <a:t>行为分析</a:t>
            </a:r>
            <a:endParaRPr lang="en-US" altLang="zh-CN" dirty="0"/>
          </a:p>
          <a:p>
            <a:pPr lvl="1"/>
            <a:r>
              <a:rPr lang="zh-CN" altLang="en-US" dirty="0" smtClean="0"/>
              <a:t>目标</a:t>
            </a:r>
            <a:r>
              <a:rPr lang="zh-CN" altLang="en-US" dirty="0"/>
              <a:t>任务</a:t>
            </a:r>
            <a:r>
              <a:rPr lang="zh-CN" altLang="en-US" dirty="0" smtClean="0"/>
              <a:t>（知识</a:t>
            </a:r>
            <a:r>
              <a:rPr lang="zh-CN" altLang="en-US" dirty="0"/>
              <a:t>、技能、行为、习惯等）按照一定的方式和顺序分解成一系列的较小的或者相互相对独立的</a:t>
            </a:r>
            <a:r>
              <a:rPr lang="zh-CN" altLang="en-US" dirty="0" smtClean="0"/>
              <a:t>步骤</a:t>
            </a:r>
            <a:endParaRPr lang="en-US" altLang="zh-CN" dirty="0" smtClean="0"/>
          </a:p>
          <a:p>
            <a:r>
              <a:rPr lang="zh-CN" altLang="en-US" dirty="0" smtClean="0"/>
              <a:t>犯罪</a:t>
            </a:r>
            <a:r>
              <a:rPr lang="zh-CN" altLang="en-US" dirty="0"/>
              <a:t>心里</a:t>
            </a:r>
            <a:r>
              <a:rPr lang="zh-CN" altLang="en-US" dirty="0" smtClean="0"/>
              <a:t>分析</a:t>
            </a:r>
            <a:endParaRPr lang="en-US" altLang="zh-CN" dirty="0" smtClean="0"/>
          </a:p>
          <a:p>
            <a:pPr lvl="1"/>
            <a:r>
              <a:rPr lang="zh-CN" altLang="en-US" dirty="0" smtClean="0"/>
              <a:t>对</a:t>
            </a:r>
            <a:r>
              <a:rPr lang="zh-CN" altLang="en-US" dirty="0"/>
              <a:t>作案手法、现场布置、犯罪特征等的</a:t>
            </a:r>
            <a:r>
              <a:rPr lang="zh-CN" altLang="en-US" dirty="0" smtClean="0"/>
              <a:t>分析</a:t>
            </a:r>
            <a:r>
              <a:rPr lang="zh-CN" altLang="en-US" dirty="0"/>
              <a:t>，</a:t>
            </a:r>
            <a:r>
              <a:rPr lang="zh-CN" altLang="en-US" dirty="0" smtClean="0"/>
              <a:t>勾画</a:t>
            </a:r>
            <a:r>
              <a:rPr lang="zh-CN" altLang="en-US" dirty="0"/>
              <a:t>案犯的犯罪</a:t>
            </a:r>
            <a:r>
              <a:rPr lang="zh-CN" altLang="en-US" dirty="0" smtClean="0"/>
              <a:t>心态</a:t>
            </a:r>
            <a:endParaRPr lang="en-US" altLang="zh-CN" dirty="0" smtClean="0"/>
          </a:p>
          <a:p>
            <a:pPr lvl="1"/>
            <a:r>
              <a:rPr lang="zh-CN" altLang="en-US" dirty="0" smtClean="0"/>
              <a:t>进一步</a:t>
            </a:r>
            <a:r>
              <a:rPr lang="zh-CN" altLang="en-US" dirty="0"/>
              <a:t>对其人种、性别、年龄、职业背景、外貌特征、性格特点及至下一步行动等做出</a:t>
            </a:r>
            <a:r>
              <a:rPr lang="zh-CN" altLang="en-US" dirty="0" smtClean="0"/>
              <a:t>预测</a:t>
            </a:r>
            <a:endParaRPr lang="en-US" altLang="zh-CN" dirty="0" smtClean="0"/>
          </a:p>
          <a:p>
            <a:pPr lvl="1"/>
            <a:r>
              <a:rPr lang="zh-CN" altLang="en-US" dirty="0" smtClean="0"/>
              <a:t>以便</a:t>
            </a:r>
            <a:r>
              <a:rPr lang="zh-CN" altLang="en-US" dirty="0"/>
              <a:t>警方缩小搜捕范围，及时制止犯罪行为的延续。</a:t>
            </a:r>
          </a:p>
        </p:txBody>
      </p:sp>
    </p:spTree>
    <p:extLst>
      <p:ext uri="{BB962C8B-B14F-4D97-AF65-F5344CB8AC3E}">
        <p14:creationId xmlns:p14="http://schemas.microsoft.com/office/powerpoint/2010/main" val="3342054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p:cNvPicPr>
          <p:nvPr/>
        </p:nvPicPr>
        <p:blipFill>
          <a:blip r:embed="rId2"/>
          <a:stretch>
            <a:fillRect/>
          </a:stretch>
        </p:blipFill>
        <p:spPr>
          <a:xfrm>
            <a:off x="1591213" y="4358319"/>
            <a:ext cx="2022890" cy="2104076"/>
          </a:xfrm>
          <a:prstGeom prst="rect">
            <a:avLst/>
          </a:prstGeom>
          <a:noFill/>
          <a:ln w="9525">
            <a:noFill/>
          </a:ln>
        </p:spPr>
      </p:pic>
      <p:pic>
        <p:nvPicPr>
          <p:cNvPr id="6147" name="Picture 3"/>
          <p:cNvPicPr>
            <a:picLocks noChangeAspect="1"/>
          </p:cNvPicPr>
          <p:nvPr/>
        </p:nvPicPr>
        <p:blipFill>
          <a:blip r:embed="rId3"/>
          <a:stretch>
            <a:fillRect/>
          </a:stretch>
        </p:blipFill>
        <p:spPr>
          <a:xfrm>
            <a:off x="4642802" y="4597094"/>
            <a:ext cx="3515677" cy="1720200"/>
          </a:xfrm>
          <a:prstGeom prst="rect">
            <a:avLst/>
          </a:prstGeom>
          <a:noFill/>
          <a:ln w="9525">
            <a:noFill/>
          </a:ln>
        </p:spPr>
      </p:pic>
      <p:sp>
        <p:nvSpPr>
          <p:cNvPr id="139269" name="Rectangle 5"/>
          <p:cNvSpPr>
            <a:spLocks noGrp="1" noChangeArrowheads="1"/>
          </p:cNvSpPr>
          <p:nvPr>
            <p:ph type="title"/>
          </p:nvPr>
        </p:nvSpPr>
        <p:spPr>
          <a:xfrm>
            <a:off x="292735" y="0"/>
            <a:ext cx="8698865" cy="609600"/>
          </a:xfrm>
          <a:noFill/>
        </p:spPr>
        <p:txBody>
          <a:bodyPr/>
          <a:lstStyle/>
          <a:p>
            <a:r>
              <a:rPr lang="zh-CN" altLang="en-US" sz="4000" dirty="0">
                <a:latin typeface="宋体" panose="02010600030101010101" pitchFamily="2" charset="-122"/>
                <a:ea typeface="宋体" panose="02010600030101010101" pitchFamily="2" charset="-122"/>
              </a:rPr>
              <a:t>数据挖掘与知识</a:t>
            </a:r>
            <a:r>
              <a:rPr lang="zh-CN" altLang="en-US" sz="4000" dirty="0" smtClean="0">
                <a:latin typeface="宋体" panose="02010600030101010101" pitchFamily="2" charset="-122"/>
                <a:ea typeface="宋体" panose="02010600030101010101" pitchFamily="2" charset="-122"/>
              </a:rPr>
              <a:t>发现</a:t>
            </a:r>
            <a:endParaRPr lang="zh-CN" altLang="en-US" sz="4000" dirty="0">
              <a:latin typeface="宋体" panose="02010600030101010101" pitchFamily="2" charset="-122"/>
              <a:ea typeface="宋体" panose="02010600030101010101" pitchFamily="2" charset="-122"/>
            </a:endParaRPr>
          </a:p>
        </p:txBody>
      </p:sp>
      <p:sp>
        <p:nvSpPr>
          <p:cNvPr id="4" name="文本框 3"/>
          <p:cNvSpPr txBox="1"/>
          <p:nvPr/>
        </p:nvSpPr>
        <p:spPr>
          <a:xfrm>
            <a:off x="294005" y="609600"/>
            <a:ext cx="8697595" cy="4154984"/>
          </a:xfrm>
          <a:prstGeom prst="rect">
            <a:avLst/>
          </a:prstGeom>
          <a:noFill/>
        </p:spPr>
        <p:txBody>
          <a:bodyPr wrap="square" rtlCol="0" anchor="t">
            <a:spAutoFit/>
          </a:bodyPr>
          <a:lstStyle/>
          <a:p>
            <a:pPr marL="342900" indent="-342900">
              <a:lnSpc>
                <a:spcPct val="120000"/>
              </a:lnSpc>
              <a:spcBef>
                <a:spcPts val="0"/>
              </a:spcBef>
              <a:spcAft>
                <a:spcPts val="0"/>
              </a:spcAft>
              <a:buFont typeface="Wingdings" pitchFamily="2" charset="2"/>
              <a:buChar char="Ø"/>
            </a:pPr>
            <a:r>
              <a:rPr lang="zh-CN" altLang="en-US" sz="2200" b="1" dirty="0">
                <a:solidFill>
                  <a:srgbClr val="000099"/>
                </a:solidFill>
                <a:latin typeface="宋体" panose="02010600030101010101" pitchFamily="2" charset="-122"/>
                <a:sym typeface="+mn-ea"/>
              </a:rPr>
              <a:t>全球最大的零售商沃尔玛（</a:t>
            </a:r>
            <a:r>
              <a:rPr lang="en-US" altLang="zh-CN" sz="2200" b="1" dirty="0" err="1">
                <a:solidFill>
                  <a:srgbClr val="000099"/>
                </a:solidFill>
                <a:latin typeface="宋体" panose="02010600030101010101" pitchFamily="2" charset="-122"/>
                <a:sym typeface="+mn-ea"/>
              </a:rPr>
              <a:t>Walmart</a:t>
            </a:r>
            <a:r>
              <a:rPr lang="zh-CN" altLang="en-US" sz="2200" b="1" dirty="0">
                <a:solidFill>
                  <a:srgbClr val="000099"/>
                </a:solidFill>
                <a:latin typeface="宋体" panose="02010600030101010101" pitchFamily="2" charset="-122"/>
                <a:sym typeface="+mn-ea"/>
              </a:rPr>
              <a:t>）通过对某地区顾客购物的数据分析后发现，很多周末购买尿布的顾客也同时购买啤酒</a:t>
            </a:r>
            <a:r>
              <a:rPr lang="zh-CN" altLang="en-US" sz="2200" b="1" dirty="0" smtClean="0">
                <a:solidFill>
                  <a:srgbClr val="000099"/>
                </a:solidFill>
                <a:latin typeface="宋体" panose="02010600030101010101" pitchFamily="2" charset="-122"/>
                <a:sym typeface="+mn-ea"/>
              </a:rPr>
              <a:t>。</a:t>
            </a:r>
            <a:endParaRPr lang="en-US" altLang="zh-CN" sz="2200" b="1" dirty="0" smtClean="0">
              <a:solidFill>
                <a:srgbClr val="000099"/>
              </a:solidFill>
              <a:latin typeface="宋体" panose="02010600030101010101" pitchFamily="2" charset="-122"/>
              <a:sym typeface="+mn-ea"/>
            </a:endParaRPr>
          </a:p>
          <a:p>
            <a:pPr marL="342900" indent="-342900">
              <a:lnSpc>
                <a:spcPct val="120000"/>
              </a:lnSpc>
              <a:spcBef>
                <a:spcPts val="0"/>
              </a:spcBef>
              <a:spcAft>
                <a:spcPts val="0"/>
              </a:spcAft>
              <a:buFont typeface="Wingdings" pitchFamily="2" charset="2"/>
              <a:buChar char="Ø"/>
            </a:pPr>
            <a:r>
              <a:rPr lang="zh-CN" altLang="en-US" sz="2200" b="1" dirty="0" smtClean="0">
                <a:solidFill>
                  <a:srgbClr val="000099"/>
                </a:solidFill>
                <a:latin typeface="宋体" panose="02010600030101010101" pitchFamily="2" charset="-122"/>
                <a:sym typeface="+mn-ea"/>
              </a:rPr>
              <a:t>经过</a:t>
            </a:r>
            <a:r>
              <a:rPr lang="zh-CN" altLang="en-US" sz="2200" b="1" dirty="0">
                <a:solidFill>
                  <a:srgbClr val="000099"/>
                </a:solidFill>
                <a:latin typeface="宋体" panose="02010600030101010101" pitchFamily="2" charset="-122"/>
                <a:sym typeface="+mn-ea"/>
              </a:rPr>
              <a:t>深入研究后发现，该地区家庭买尿布的大多是孩子爸爸。孩子爸爸们下班后要到超市买尿布，同时要“顺手牵羊”带走啤酒，好在周末看棒球赛的同时过把酒瘾</a:t>
            </a:r>
            <a:r>
              <a:rPr lang="zh-CN" altLang="en-US" sz="2200" b="1" dirty="0" smtClean="0">
                <a:solidFill>
                  <a:srgbClr val="000099"/>
                </a:solidFill>
                <a:latin typeface="宋体" panose="02010600030101010101" pitchFamily="2" charset="-122"/>
                <a:sym typeface="+mn-ea"/>
              </a:rPr>
              <a:t>。</a:t>
            </a:r>
            <a:endParaRPr lang="en-US" altLang="zh-CN" sz="2200" b="1" dirty="0" smtClean="0">
              <a:solidFill>
                <a:srgbClr val="000099"/>
              </a:solidFill>
              <a:latin typeface="宋体" panose="02010600030101010101" pitchFamily="2" charset="-122"/>
              <a:sym typeface="+mn-ea"/>
            </a:endParaRPr>
          </a:p>
          <a:p>
            <a:pPr marL="342900" indent="-342900">
              <a:lnSpc>
                <a:spcPct val="120000"/>
              </a:lnSpc>
              <a:spcBef>
                <a:spcPts val="0"/>
              </a:spcBef>
              <a:spcAft>
                <a:spcPts val="0"/>
              </a:spcAft>
              <a:buFont typeface="Wingdings" pitchFamily="2" charset="2"/>
              <a:buChar char="Ø"/>
            </a:pPr>
            <a:r>
              <a:rPr lang="zh-CN" altLang="en-US" sz="2200" b="1" dirty="0" smtClean="0">
                <a:solidFill>
                  <a:srgbClr val="000099"/>
                </a:solidFill>
                <a:latin typeface="宋体" panose="02010600030101010101" pitchFamily="2" charset="-122"/>
                <a:sym typeface="+mn-ea"/>
              </a:rPr>
              <a:t>后来</a:t>
            </a:r>
            <a:r>
              <a:rPr lang="zh-CN" altLang="en-US" sz="2200" b="1" dirty="0">
                <a:solidFill>
                  <a:srgbClr val="000099"/>
                </a:solidFill>
                <a:latin typeface="宋体" panose="02010600030101010101" pitchFamily="2" charset="-122"/>
                <a:sym typeface="+mn-ea"/>
              </a:rPr>
              <a:t>沃尔玛的这个连锁店就把尿布和啤酒摆放得很近，从而双双促进了尿布和啤酒的销量</a:t>
            </a:r>
            <a:r>
              <a:rPr lang="zh-CN" altLang="en-US" sz="2200" b="1" dirty="0" smtClean="0">
                <a:solidFill>
                  <a:srgbClr val="000099"/>
                </a:solidFill>
                <a:latin typeface="宋体" panose="02010600030101010101" pitchFamily="2" charset="-122"/>
                <a:sym typeface="+mn-ea"/>
              </a:rPr>
              <a:t>。</a:t>
            </a:r>
            <a:endParaRPr lang="en-US" altLang="zh-CN" sz="2200" b="1" dirty="0" smtClean="0">
              <a:solidFill>
                <a:srgbClr val="000099"/>
              </a:solidFill>
              <a:latin typeface="宋体" panose="02010600030101010101" pitchFamily="2" charset="-122"/>
              <a:sym typeface="+mn-ea"/>
            </a:endParaRPr>
          </a:p>
          <a:p>
            <a:pPr marL="342900" indent="-342900">
              <a:lnSpc>
                <a:spcPct val="120000"/>
              </a:lnSpc>
              <a:spcBef>
                <a:spcPts val="0"/>
              </a:spcBef>
              <a:spcAft>
                <a:spcPts val="0"/>
              </a:spcAft>
              <a:buFont typeface="Wingdings" pitchFamily="2" charset="2"/>
              <a:buChar char="Ø"/>
            </a:pPr>
            <a:endParaRPr lang="en-US" altLang="zh-CN" sz="2200" b="1" dirty="0" smtClean="0">
              <a:solidFill>
                <a:srgbClr val="000099"/>
              </a:solidFill>
              <a:latin typeface="宋体" panose="02010600030101010101" pitchFamily="2" charset="-122"/>
              <a:sym typeface="+mn-ea"/>
            </a:endParaRPr>
          </a:p>
          <a:p>
            <a:pPr>
              <a:lnSpc>
                <a:spcPct val="120000"/>
              </a:lnSpc>
              <a:spcBef>
                <a:spcPts val="0"/>
              </a:spcBef>
              <a:spcAft>
                <a:spcPts val="0"/>
              </a:spcAft>
            </a:pPr>
            <a:r>
              <a:rPr lang="zh-CN" altLang="en-US" sz="2200" b="1" dirty="0" smtClean="0">
                <a:solidFill>
                  <a:srgbClr val="000099"/>
                </a:solidFill>
                <a:latin typeface="宋体" panose="02010600030101010101" pitchFamily="2" charset="-122"/>
                <a:sym typeface="+mn-ea"/>
              </a:rPr>
              <a:t>              </a:t>
            </a:r>
            <a:r>
              <a:rPr lang="zh-CN" altLang="en-US" sz="2200" b="1" dirty="0" smtClean="0">
                <a:solidFill>
                  <a:srgbClr val="FF0000"/>
                </a:solidFill>
                <a:latin typeface="宋体" panose="02010600030101010101" pitchFamily="2" charset="-122"/>
                <a:sym typeface="+mn-ea"/>
              </a:rPr>
              <a:t>商业</a:t>
            </a:r>
            <a:r>
              <a:rPr lang="zh-CN" altLang="en-US" sz="2200" b="1" dirty="0">
                <a:solidFill>
                  <a:srgbClr val="FF0000"/>
                </a:solidFill>
                <a:latin typeface="宋体" panose="02010600030101010101" pitchFamily="2" charset="-122"/>
                <a:sym typeface="+mn-ea"/>
              </a:rPr>
              <a:t>领域知识发现的</a:t>
            </a:r>
            <a:r>
              <a:rPr lang="zh-CN" altLang="en-US" sz="2200" b="1" dirty="0" smtClean="0">
                <a:solidFill>
                  <a:srgbClr val="FF0000"/>
                </a:solidFill>
                <a:latin typeface="宋体" panose="02010600030101010101" pitchFamily="2" charset="-122"/>
                <a:sym typeface="+mn-ea"/>
              </a:rPr>
              <a:t>典故</a:t>
            </a:r>
            <a:endParaRPr lang="zh-CN" altLang="en-US" sz="2200" b="1" dirty="0">
              <a:solidFill>
                <a:srgbClr val="FF0000"/>
              </a:solidFill>
              <a:latin typeface="宋体" panose="02010600030101010101" pitchFamily="2" charset="-122"/>
            </a:endParaRPr>
          </a:p>
          <a:p>
            <a:pPr>
              <a:lnSpc>
                <a:spcPct val="120000"/>
              </a:lnSpc>
              <a:spcBef>
                <a:spcPts val="0"/>
              </a:spcBef>
              <a:spcAft>
                <a:spcPts val="0"/>
              </a:spcAft>
            </a:pPr>
            <a:endParaRPr lang="zh-CN" altLang="en-US" sz="2200" b="1" dirty="0">
              <a:latin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a:off x="552450" y="855345"/>
            <a:ext cx="3375025"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defTabSz="762000" eaLnBrk="0" hangingPunct="0">
              <a:lnSpc>
                <a:spcPct val="80000"/>
              </a:lnSpc>
              <a:spcBef>
                <a:spcPts val="50"/>
              </a:spcBef>
              <a:spcAft>
                <a:spcPts val="0"/>
              </a:spcAft>
            </a:pPr>
            <a:r>
              <a:rPr kumimoji="0" lang="zh-CN" altLang="en-US" b="1">
                <a:solidFill>
                  <a:schemeClr val="tx2"/>
                </a:solidFill>
                <a:latin typeface="Comic Sans MS" panose="030F0702030302020204" pitchFamily="66" charset="0"/>
                <a:ea typeface="MS PGothic" panose="020B0600070205080204" pitchFamily="34" charset="-128"/>
              </a:rPr>
              <a:t>商业信息</a:t>
            </a:r>
          </a:p>
          <a:p>
            <a:pPr algn="ctr" defTabSz="762000" eaLnBrk="0" hangingPunct="0">
              <a:lnSpc>
                <a:spcPct val="80000"/>
              </a:lnSpc>
              <a:spcBef>
                <a:spcPts val="50"/>
              </a:spcBef>
              <a:spcAft>
                <a:spcPts val="0"/>
              </a:spcAft>
            </a:pPr>
            <a:r>
              <a:rPr kumimoji="0" lang="en-US" altLang="zh-CN">
                <a:solidFill>
                  <a:schemeClr val="tx2"/>
                </a:solidFill>
                <a:latin typeface="Comic Sans MS" panose="030F0702030302020204" pitchFamily="66" charset="0"/>
                <a:ea typeface="MS PGothic" panose="020B0600070205080204" pitchFamily="34" charset="-128"/>
              </a:rPr>
              <a:t>(</a:t>
            </a:r>
            <a:r>
              <a:rPr kumimoji="0" lang="en-US" altLang="ja-JP">
                <a:solidFill>
                  <a:schemeClr val="tx2"/>
                </a:solidFill>
                <a:latin typeface="Comic Sans MS" panose="030F0702030302020204" pitchFamily="66" charset="0"/>
                <a:ea typeface="MS PGothic" panose="020B0600070205080204" pitchFamily="34" charset="-128"/>
              </a:rPr>
              <a:t>Business information)</a:t>
            </a:r>
          </a:p>
        </p:txBody>
      </p:sp>
      <p:graphicFrame>
        <p:nvGraphicFramePr>
          <p:cNvPr id="49156" name="Object 4"/>
          <p:cNvGraphicFramePr/>
          <p:nvPr/>
        </p:nvGraphicFramePr>
        <p:xfrm>
          <a:off x="373380" y="1572895"/>
          <a:ext cx="1774825" cy="1227138"/>
        </p:xfrm>
        <a:graphic>
          <a:graphicData uri="http://schemas.openxmlformats.org/presentationml/2006/ole">
            <mc:AlternateContent xmlns:mc="http://schemas.openxmlformats.org/markup-compatibility/2006">
              <mc:Choice xmlns:v="urn:schemas-microsoft-com:vml" Requires="v">
                <p:oleObj spid="_x0000_s5441" name="ｸﾘｯﾌﾟ" r:id="rId4" imgW="3442335" imgH="2904490" progId="MS_ClipArt_Gallery.2">
                  <p:embed/>
                </p:oleObj>
              </mc:Choice>
              <mc:Fallback>
                <p:oleObj name="ｸﾘｯﾌﾟ" r:id="rId4" imgW="3442335" imgH="2904490" progId="MS_ClipArt_Gallery.2">
                  <p:embed/>
                  <p:pic>
                    <p:nvPicPr>
                      <p:cNvPr id="0" name="图片 53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 y="1572895"/>
                        <a:ext cx="1774825"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7" name="Rectangle 5"/>
          <p:cNvSpPr>
            <a:spLocks noChangeArrowheads="1"/>
          </p:cNvSpPr>
          <p:nvPr/>
        </p:nvSpPr>
        <p:spPr bwMode="auto">
          <a:xfrm>
            <a:off x="2148205" y="1668780"/>
            <a:ext cx="2873375" cy="164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kumimoji="0" lang="ja-JP" altLang="en-US" sz="2000" b="1">
                <a:latin typeface="Comic Sans MS" panose="030F0702030302020204" pitchFamily="66" charset="0"/>
                <a:ea typeface="MS PGothic" panose="020B0600070205080204" pitchFamily="34" charset="-128"/>
              </a:rPr>
              <a:t>- </a:t>
            </a:r>
            <a:r>
              <a:rPr kumimoji="0" lang="zh-CN" altLang="ja-JP" sz="2000" b="1">
                <a:latin typeface="Comic Sans MS" panose="030F0702030302020204" pitchFamily="66" charset="0"/>
                <a:ea typeface="MS PGothic" panose="020B0600070205080204" pitchFamily="34" charset="-128"/>
              </a:rPr>
              <a:t>营销和销售数据分析</a:t>
            </a:r>
            <a:endParaRPr kumimoji="0" lang="en-US" altLang="ja-JP" sz="2000" b="1">
              <a:latin typeface="Comic Sans MS" panose="030F0702030302020204" pitchFamily="66" charset="0"/>
              <a:ea typeface="MS PGothic" panose="020B0600070205080204" pitchFamily="34" charset="-128"/>
            </a:endParaRPr>
          </a:p>
          <a:p>
            <a:pPr eaLnBrk="0" hangingPunct="0"/>
            <a:r>
              <a:rPr kumimoji="0" lang="en-US" altLang="ja-JP" sz="2000" b="1">
                <a:latin typeface="Comic Sans MS" panose="030F0702030302020204" pitchFamily="66" charset="0"/>
                <a:ea typeface="MS PGothic" panose="020B0600070205080204" pitchFamily="34" charset="-128"/>
              </a:rPr>
              <a:t>- </a:t>
            </a:r>
            <a:r>
              <a:rPr kumimoji="0" lang="zh-CN" altLang="en-US" sz="2000" b="1">
                <a:latin typeface="Comic Sans MS" panose="030F0702030302020204" pitchFamily="66" charset="0"/>
                <a:ea typeface="MS PGothic" panose="020B0600070205080204" pitchFamily="34" charset="-128"/>
              </a:rPr>
              <a:t>投资分析</a:t>
            </a:r>
          </a:p>
          <a:p>
            <a:pPr eaLnBrk="0" hangingPunct="0"/>
            <a:r>
              <a:rPr kumimoji="0" lang="en-US" altLang="ja-JP" sz="2000" b="1">
                <a:latin typeface="Comic Sans MS" panose="030F0702030302020204" pitchFamily="66" charset="0"/>
                <a:ea typeface="MS PGothic" panose="020B0600070205080204" pitchFamily="34" charset="-128"/>
              </a:rPr>
              <a:t>- 贷款审批</a:t>
            </a:r>
          </a:p>
          <a:p>
            <a:pPr eaLnBrk="0" hangingPunct="0"/>
            <a:r>
              <a:rPr kumimoji="0" lang="en-US" altLang="ja-JP" sz="2000" b="1">
                <a:latin typeface="Comic Sans MS" panose="030F0702030302020204" pitchFamily="66" charset="0"/>
                <a:ea typeface="MS PGothic" panose="020B0600070205080204" pitchFamily="34" charset="-128"/>
              </a:rPr>
              <a:t>- 欺诈检测</a:t>
            </a:r>
          </a:p>
          <a:p>
            <a:pPr eaLnBrk="0" hangingPunct="0"/>
            <a:r>
              <a:rPr kumimoji="0" lang="en-US" altLang="ja-JP" sz="2000" b="1">
                <a:latin typeface="Comic Sans MS" panose="030F0702030302020204" pitchFamily="66" charset="0"/>
                <a:ea typeface="MS PGothic" panose="020B0600070205080204" pitchFamily="34" charset="-128"/>
              </a:rPr>
              <a:t>- ......</a:t>
            </a:r>
          </a:p>
        </p:txBody>
      </p:sp>
      <p:sp>
        <p:nvSpPr>
          <p:cNvPr id="49158" name="Rectangle 6"/>
          <p:cNvSpPr>
            <a:spLocks noChangeArrowheads="1"/>
          </p:cNvSpPr>
          <p:nvPr/>
        </p:nvSpPr>
        <p:spPr bwMode="auto">
          <a:xfrm>
            <a:off x="4878705" y="800735"/>
            <a:ext cx="4334510" cy="77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defTabSz="762000" eaLnBrk="0" hangingPunct="0">
              <a:lnSpc>
                <a:spcPct val="80000"/>
              </a:lnSpc>
              <a:spcBef>
                <a:spcPts val="50"/>
              </a:spcBef>
              <a:spcAft>
                <a:spcPts val="0"/>
              </a:spcAft>
            </a:pPr>
            <a:r>
              <a:rPr kumimoji="0" lang="ja-JP" altLang="en-US">
                <a:solidFill>
                  <a:schemeClr val="tx2"/>
                </a:solidFill>
                <a:latin typeface="Comic Sans MS" panose="030F0702030302020204" pitchFamily="66" charset="0"/>
                <a:ea typeface="MS PGothic" panose="020B0600070205080204" pitchFamily="34" charset="-128"/>
              </a:rPr>
              <a:t> </a:t>
            </a:r>
            <a:r>
              <a:rPr kumimoji="0" lang="zh-CN" altLang="ja-JP" b="1">
                <a:solidFill>
                  <a:schemeClr val="tx2"/>
                </a:solidFill>
                <a:latin typeface="Comic Sans MS" panose="030F0702030302020204" pitchFamily="66" charset="0"/>
                <a:ea typeface="MS PGothic" panose="020B0600070205080204" pitchFamily="34" charset="-128"/>
              </a:rPr>
              <a:t>制造信息</a:t>
            </a:r>
          </a:p>
          <a:p>
            <a:pPr defTabSz="762000" eaLnBrk="0" hangingPunct="0">
              <a:lnSpc>
                <a:spcPct val="80000"/>
              </a:lnSpc>
              <a:spcBef>
                <a:spcPts val="50"/>
              </a:spcBef>
              <a:spcAft>
                <a:spcPts val="0"/>
              </a:spcAft>
            </a:pPr>
            <a:r>
              <a:rPr kumimoji="0" lang="en-US" altLang="zh-CN">
                <a:solidFill>
                  <a:schemeClr val="tx2"/>
                </a:solidFill>
                <a:latin typeface="Comic Sans MS" panose="030F0702030302020204" pitchFamily="66" charset="0"/>
                <a:ea typeface="MS PGothic" panose="020B0600070205080204" pitchFamily="34" charset="-128"/>
              </a:rPr>
              <a:t>(</a:t>
            </a:r>
            <a:r>
              <a:rPr kumimoji="0" lang="en-US" altLang="ja-JP">
                <a:solidFill>
                  <a:schemeClr val="tx2"/>
                </a:solidFill>
                <a:latin typeface="Comic Sans MS" panose="030F0702030302020204" pitchFamily="66" charset="0"/>
                <a:ea typeface="MS PGothic" panose="020B0600070205080204" pitchFamily="34" charset="-128"/>
              </a:rPr>
              <a:t>Manufacturing information)</a:t>
            </a:r>
          </a:p>
        </p:txBody>
      </p:sp>
      <p:graphicFrame>
        <p:nvGraphicFramePr>
          <p:cNvPr id="49159" name="Object 7"/>
          <p:cNvGraphicFramePr/>
          <p:nvPr/>
        </p:nvGraphicFramePr>
        <p:xfrm>
          <a:off x="5873115" y="1538288"/>
          <a:ext cx="1917700" cy="1262062"/>
        </p:xfrm>
        <a:graphic>
          <a:graphicData uri="http://schemas.openxmlformats.org/presentationml/2006/ole">
            <mc:AlternateContent xmlns:mc="http://schemas.openxmlformats.org/markup-compatibility/2006">
              <mc:Choice xmlns:v="urn:schemas-microsoft-com:vml" Requires="v">
                <p:oleObj spid="_x0000_s5442" name="ｸﾘｯﾌﾟ" r:id="rId6" imgW="3659505" imgH="2488565" progId="MS_ClipArt_Gallery.2">
                  <p:embed/>
                </p:oleObj>
              </mc:Choice>
              <mc:Fallback>
                <p:oleObj name="ｸﾘｯﾌﾟ" r:id="rId6" imgW="3659505" imgH="2488565" progId="MS_ClipArt_Gallery.2">
                  <p:embed/>
                  <p:pic>
                    <p:nvPicPr>
                      <p:cNvPr id="0" name="图片 533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3115" y="1538288"/>
                        <a:ext cx="1917700"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0" name="Rectangle 8"/>
          <p:cNvSpPr>
            <a:spLocks noChangeArrowheads="1"/>
          </p:cNvSpPr>
          <p:nvPr/>
        </p:nvSpPr>
        <p:spPr bwMode="auto">
          <a:xfrm>
            <a:off x="5741670" y="2800350"/>
            <a:ext cx="3249930" cy="133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kumimoji="0" lang="ja-JP" altLang="en-US" sz="2000" b="1">
                <a:latin typeface="Comic Sans MS" panose="030F0702030302020204" pitchFamily="66" charset="0"/>
                <a:ea typeface="MS PGothic" panose="020B0600070205080204" pitchFamily="34" charset="-128"/>
              </a:rPr>
              <a:t>- 控制和调度</a:t>
            </a:r>
          </a:p>
          <a:p>
            <a:pPr eaLnBrk="0" hangingPunct="0"/>
            <a:r>
              <a:rPr kumimoji="0" lang="en-US" altLang="ja-JP" sz="2000" b="1">
                <a:latin typeface="Comic Sans MS" panose="030F0702030302020204" pitchFamily="66" charset="0"/>
                <a:ea typeface="MS PGothic" panose="020B0600070205080204" pitchFamily="34" charset="-128"/>
              </a:rPr>
              <a:t>- </a:t>
            </a:r>
            <a:r>
              <a:rPr kumimoji="0" lang="ja-JP" altLang="en-US" sz="2000" b="1">
                <a:latin typeface="Comic Sans MS" panose="030F0702030302020204" pitchFamily="66" charset="0"/>
                <a:ea typeface="MS PGothic" panose="020B0600070205080204" pitchFamily="34" charset="-128"/>
              </a:rPr>
              <a:t>网络管理</a:t>
            </a:r>
          </a:p>
          <a:p>
            <a:pPr eaLnBrk="0" hangingPunct="0"/>
            <a:r>
              <a:rPr kumimoji="0" lang="ja-JP" altLang="en-US" sz="2000" b="1">
                <a:latin typeface="Comic Sans MS" panose="030F0702030302020204" pitchFamily="66" charset="0"/>
                <a:ea typeface="MS PGothic" panose="020B0600070205080204" pitchFamily="34" charset="-128"/>
              </a:rPr>
              <a:t>- 实验结果分析</a:t>
            </a:r>
            <a:endParaRPr kumimoji="0" lang="en-US" altLang="ja-JP" sz="2000" b="1">
              <a:latin typeface="Comic Sans MS" panose="030F0702030302020204" pitchFamily="66" charset="0"/>
              <a:ea typeface="MS PGothic" panose="020B0600070205080204" pitchFamily="34" charset="-128"/>
            </a:endParaRPr>
          </a:p>
          <a:p>
            <a:pPr eaLnBrk="0" hangingPunct="0"/>
            <a:r>
              <a:rPr kumimoji="0" lang="en-US" altLang="ja-JP" sz="2000" b="1">
                <a:latin typeface="Comic Sans MS" panose="030F0702030302020204" pitchFamily="66" charset="0"/>
                <a:ea typeface="MS PGothic" panose="020B0600070205080204" pitchFamily="34" charset="-128"/>
              </a:rPr>
              <a:t>- ......</a:t>
            </a:r>
          </a:p>
        </p:txBody>
      </p:sp>
      <p:sp>
        <p:nvSpPr>
          <p:cNvPr id="49161" name="Rectangle 9"/>
          <p:cNvSpPr>
            <a:spLocks noChangeArrowheads="1"/>
          </p:cNvSpPr>
          <p:nvPr/>
        </p:nvSpPr>
        <p:spPr bwMode="auto">
          <a:xfrm>
            <a:off x="373063" y="4296410"/>
            <a:ext cx="355409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eaLnBrk="0" hangingPunct="0">
              <a:lnSpc>
                <a:spcPct val="80000"/>
              </a:lnSpc>
              <a:spcBef>
                <a:spcPts val="0"/>
              </a:spcBef>
              <a:spcAft>
                <a:spcPts val="0"/>
              </a:spcAft>
            </a:pPr>
            <a:r>
              <a:rPr kumimoji="0" lang="zh-CN" altLang="en-US" b="1">
                <a:solidFill>
                  <a:schemeClr val="tx2"/>
                </a:solidFill>
                <a:latin typeface="Comic Sans MS" panose="030F0702030302020204" pitchFamily="66" charset="0"/>
                <a:ea typeface="MS PGothic" panose="020B0600070205080204" pitchFamily="34" charset="-128"/>
              </a:rPr>
              <a:t>科学信息</a:t>
            </a:r>
          </a:p>
          <a:p>
            <a:pPr algn="ctr" defTabSz="762000" eaLnBrk="0" hangingPunct="0">
              <a:lnSpc>
                <a:spcPct val="80000"/>
              </a:lnSpc>
              <a:spcBef>
                <a:spcPts val="0"/>
              </a:spcBef>
              <a:spcAft>
                <a:spcPts val="0"/>
              </a:spcAft>
            </a:pPr>
            <a:r>
              <a:rPr kumimoji="0" lang="en-US" altLang="zh-CN">
                <a:solidFill>
                  <a:schemeClr val="tx2"/>
                </a:solidFill>
                <a:latin typeface="Comic Sans MS" panose="030F0702030302020204" pitchFamily="66" charset="0"/>
                <a:ea typeface="MS PGothic" panose="020B0600070205080204" pitchFamily="34" charset="-128"/>
              </a:rPr>
              <a:t>(</a:t>
            </a:r>
            <a:r>
              <a:rPr kumimoji="0" lang="en-US" altLang="ja-JP">
                <a:solidFill>
                  <a:schemeClr val="tx2"/>
                </a:solidFill>
                <a:latin typeface="Comic Sans MS" panose="030F0702030302020204" pitchFamily="66" charset="0"/>
                <a:ea typeface="MS PGothic" panose="020B0600070205080204" pitchFamily="34" charset="-128"/>
              </a:rPr>
              <a:t>Scientific information)</a:t>
            </a:r>
          </a:p>
        </p:txBody>
      </p:sp>
      <p:graphicFrame>
        <p:nvGraphicFramePr>
          <p:cNvPr id="49162" name="Object 10"/>
          <p:cNvGraphicFramePr/>
          <p:nvPr/>
        </p:nvGraphicFramePr>
        <p:xfrm>
          <a:off x="187960" y="5100955"/>
          <a:ext cx="1784350" cy="1201738"/>
        </p:xfrm>
        <a:graphic>
          <a:graphicData uri="http://schemas.openxmlformats.org/presentationml/2006/ole">
            <mc:AlternateContent xmlns:mc="http://schemas.openxmlformats.org/markup-compatibility/2006">
              <mc:Choice xmlns:v="urn:schemas-microsoft-com:vml" Requires="v">
                <p:oleObj spid="_x0000_s5443" name="Clip" r:id="rId8" imgW="4249420" imgH="3119755" progId="MS_ClipArt_Gallery.2">
                  <p:embed/>
                </p:oleObj>
              </mc:Choice>
              <mc:Fallback>
                <p:oleObj name="Clip" r:id="rId8" imgW="4249420" imgH="3119755" progId="MS_ClipArt_Gallery.2">
                  <p:embed/>
                  <p:pic>
                    <p:nvPicPr>
                      <p:cNvPr id="0" name="图片 53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960" y="5100955"/>
                        <a:ext cx="17843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3" name="Rectangle 11"/>
          <p:cNvSpPr>
            <a:spLocks noChangeArrowheads="1"/>
          </p:cNvSpPr>
          <p:nvPr/>
        </p:nvSpPr>
        <p:spPr bwMode="auto">
          <a:xfrm>
            <a:off x="1972310" y="5007610"/>
            <a:ext cx="3271520" cy="133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kumimoji="0" lang="ja-JP" altLang="en-US" sz="2000">
                <a:latin typeface="Comic Sans MS" panose="030F0702030302020204" pitchFamily="66" charset="0"/>
                <a:ea typeface="MS PGothic" panose="020B0600070205080204" pitchFamily="34" charset="-128"/>
              </a:rPr>
              <a:t>- </a:t>
            </a:r>
            <a:r>
              <a:rPr kumimoji="0" lang="en-US" altLang="ja-JP" sz="2000" b="1">
                <a:latin typeface="Comic Sans MS" panose="030F0702030302020204" pitchFamily="66" charset="0"/>
                <a:ea typeface="MS PGothic" panose="020B0600070205080204" pitchFamily="34" charset="-128"/>
              </a:rPr>
              <a:t>天空测量编目</a:t>
            </a:r>
          </a:p>
          <a:p>
            <a:pPr eaLnBrk="0" hangingPunct="0"/>
            <a:r>
              <a:rPr kumimoji="0" lang="en-US" altLang="ja-JP" sz="2000">
                <a:latin typeface="Comic Sans MS" panose="030F0702030302020204" pitchFamily="66" charset="0"/>
                <a:ea typeface="MS PGothic" panose="020B0600070205080204" pitchFamily="34" charset="-128"/>
              </a:rPr>
              <a:t>- Biosequence</a:t>
            </a:r>
            <a:r>
              <a:rPr kumimoji="0" lang="en-US" altLang="ja-JP" sz="2000" b="1">
                <a:latin typeface="Comic Sans MS" panose="030F0702030302020204" pitchFamily="66" charset="0"/>
                <a:ea typeface="MS PGothic" panose="020B0600070205080204" pitchFamily="34" charset="-128"/>
              </a:rPr>
              <a:t>数据库</a:t>
            </a:r>
          </a:p>
          <a:p>
            <a:pPr eaLnBrk="0" hangingPunct="0"/>
            <a:r>
              <a:rPr kumimoji="0" lang="en-US" altLang="ja-JP" sz="2000">
                <a:latin typeface="Comic Sans MS" panose="030F0702030302020204" pitchFamily="66" charset="0"/>
                <a:ea typeface="MS PGothic" panose="020B0600070205080204" pitchFamily="34" charset="-128"/>
              </a:rPr>
              <a:t>- </a:t>
            </a:r>
            <a:r>
              <a:rPr kumimoji="0" lang="en-US" altLang="ja-JP" sz="2000" b="1">
                <a:latin typeface="Comic Sans MS" panose="030F0702030302020204" pitchFamily="66" charset="0"/>
                <a:ea typeface="MS PGothic" panose="020B0600070205080204" pitchFamily="34" charset="-128"/>
              </a:rPr>
              <a:t>地理：</a:t>
            </a:r>
            <a:r>
              <a:rPr kumimoji="0" lang="en-US" altLang="ja-JP" sz="2000">
                <a:latin typeface="Comic Sans MS" panose="030F0702030302020204" pitchFamily="66" charset="0"/>
                <a:ea typeface="MS PGothic" panose="020B0600070205080204" pitchFamily="34" charset="-128"/>
              </a:rPr>
              <a:t>Quakefinder</a:t>
            </a:r>
          </a:p>
          <a:p>
            <a:pPr eaLnBrk="0" hangingPunct="0"/>
            <a:r>
              <a:rPr kumimoji="0" lang="en-US" altLang="ja-JP" sz="2000">
                <a:latin typeface="Comic Sans MS" panose="030F0702030302020204" pitchFamily="66" charset="0"/>
                <a:ea typeface="MS PGothic" panose="020B0600070205080204" pitchFamily="34" charset="-128"/>
              </a:rPr>
              <a:t>- .......</a:t>
            </a:r>
          </a:p>
        </p:txBody>
      </p:sp>
      <p:sp>
        <p:nvSpPr>
          <p:cNvPr id="49164" name="Rectangle 12"/>
          <p:cNvSpPr>
            <a:spLocks noChangeArrowheads="1"/>
          </p:cNvSpPr>
          <p:nvPr/>
        </p:nvSpPr>
        <p:spPr bwMode="auto">
          <a:xfrm>
            <a:off x="5502275" y="4389755"/>
            <a:ext cx="358711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defTabSz="762000" eaLnBrk="0" hangingPunct="0">
              <a:lnSpc>
                <a:spcPct val="80000"/>
              </a:lnSpc>
              <a:spcBef>
                <a:spcPts val="0"/>
              </a:spcBef>
              <a:spcAft>
                <a:spcPts val="0"/>
              </a:spcAft>
            </a:pPr>
            <a:r>
              <a:rPr kumimoji="0" lang="zh-CN" altLang="en-US" b="1">
                <a:solidFill>
                  <a:schemeClr val="tx2"/>
                </a:solidFill>
                <a:latin typeface="Comic Sans MS" panose="030F0702030302020204" pitchFamily="66" charset="0"/>
                <a:ea typeface="MS PGothic" panose="020B0600070205080204" pitchFamily="34" charset="-128"/>
              </a:rPr>
              <a:t>个人信息</a:t>
            </a:r>
          </a:p>
          <a:p>
            <a:pPr algn="ctr" defTabSz="762000" eaLnBrk="0" hangingPunct="0">
              <a:lnSpc>
                <a:spcPct val="80000"/>
              </a:lnSpc>
              <a:spcBef>
                <a:spcPts val="0"/>
              </a:spcBef>
              <a:spcAft>
                <a:spcPts val="0"/>
              </a:spcAft>
            </a:pPr>
            <a:r>
              <a:rPr kumimoji="0" lang="en-US" altLang="zh-CN">
                <a:solidFill>
                  <a:schemeClr val="tx2"/>
                </a:solidFill>
                <a:latin typeface="Comic Sans MS" panose="030F0702030302020204" pitchFamily="66" charset="0"/>
                <a:ea typeface="MS PGothic" panose="020B0600070205080204" pitchFamily="34" charset="-128"/>
              </a:rPr>
              <a:t>(</a:t>
            </a:r>
            <a:r>
              <a:rPr kumimoji="0" lang="en-US" altLang="ja-JP">
                <a:solidFill>
                  <a:schemeClr val="tx2"/>
                </a:solidFill>
                <a:latin typeface="Comic Sans MS" panose="030F0702030302020204" pitchFamily="66" charset="0"/>
                <a:ea typeface="MS PGothic" panose="020B0600070205080204" pitchFamily="34" charset="-128"/>
              </a:rPr>
              <a:t>Personal information)</a:t>
            </a:r>
          </a:p>
        </p:txBody>
      </p:sp>
      <p:graphicFrame>
        <p:nvGraphicFramePr>
          <p:cNvPr id="49165" name="Object 13"/>
          <p:cNvGraphicFramePr/>
          <p:nvPr/>
        </p:nvGraphicFramePr>
        <p:xfrm>
          <a:off x="6413500" y="5212715"/>
          <a:ext cx="1992313" cy="1130300"/>
        </p:xfrm>
        <a:graphic>
          <a:graphicData uri="http://schemas.openxmlformats.org/presentationml/2006/ole">
            <mc:AlternateContent xmlns:mc="http://schemas.openxmlformats.org/markup-compatibility/2006">
              <mc:Choice xmlns:v="urn:schemas-microsoft-com:vml" Requires="v">
                <p:oleObj spid="_x0000_s5444" name="ｸﾘｯﾌﾟ" r:id="rId10" imgW="3424555" imgH="3442335" progId="MS_ClipArt_Gallery.2">
                  <p:embed/>
                </p:oleObj>
              </mc:Choice>
              <mc:Fallback>
                <p:oleObj name="ｸﾘｯﾌﾟ" r:id="rId10" imgW="3424555" imgH="3442335" progId="MS_ClipArt_Gallery.2">
                  <p:embed/>
                  <p:pic>
                    <p:nvPicPr>
                      <p:cNvPr id="0" name="图片 534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3500" y="5212715"/>
                        <a:ext cx="1992313"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6" name="Rectangle 14"/>
          <p:cNvSpPr>
            <a:spLocks noGrp="1" noChangeArrowheads="1"/>
          </p:cNvSpPr>
          <p:nvPr>
            <p:ph type="title" idx="4294967295"/>
          </p:nvPr>
        </p:nvSpPr>
        <p:spPr>
          <a:xfrm>
            <a:off x="187960" y="0"/>
            <a:ext cx="8803640" cy="598805"/>
          </a:xfrm>
        </p:spPr>
        <p:txBody>
          <a:bodyPr/>
          <a:lstStyle/>
          <a:p>
            <a:r>
              <a:rPr lang="zh-CN" altLang="en-US" sz="4000">
                <a:latin typeface="宋体" panose="02010600030101010101" pitchFamily="2" charset="-122"/>
                <a:ea typeface="宋体" panose="02010600030101010101" pitchFamily="2" charset="-122"/>
              </a:rPr>
              <a:t>广泛的应用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9155"/>
                                        </p:tgtEl>
                                        <p:attrNameLst>
                                          <p:attrName>style.visibility</p:attrName>
                                        </p:attrNameLst>
                                      </p:cBhvr>
                                      <p:to>
                                        <p:strVal val="visible"/>
                                      </p:to>
                                    </p:set>
                                  </p:childTnLst>
                                </p:cTn>
                              </p:par>
                            </p:childTnLst>
                          </p:cTn>
                        </p:par>
                        <p:par>
                          <p:cTn id="7" fill="hold">
                            <p:stCondLst>
                              <p:cond delay="500"/>
                            </p:stCondLst>
                            <p:childTnLst>
                              <p:par>
                                <p:cTn id="8" presetID="4" presetClass="entr" presetSubtype="16" fill="hold" nodeType="afterEffect">
                                  <p:stCondLst>
                                    <p:cond delay="0"/>
                                  </p:stCondLst>
                                  <p:childTnLst>
                                    <p:set>
                                      <p:cBhvr>
                                        <p:cTn id="9" dur="1" fill="hold">
                                          <p:stCondLst>
                                            <p:cond delay="0"/>
                                          </p:stCondLst>
                                        </p:cTn>
                                        <p:tgtEl>
                                          <p:spTgt spid="49156"/>
                                        </p:tgtEl>
                                        <p:attrNameLst>
                                          <p:attrName>style.visibility</p:attrName>
                                        </p:attrNameLst>
                                      </p:cBhvr>
                                      <p:to>
                                        <p:strVal val="visible"/>
                                      </p:to>
                                    </p:set>
                                    <p:animEffect transition="in" filter="box(in)">
                                      <p:cBhvr>
                                        <p:cTn id="10" dur="500"/>
                                        <p:tgtEl>
                                          <p:spTgt spid="49156"/>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49157"/>
                                        </p:tgtEl>
                                        <p:attrNameLst>
                                          <p:attrName>style.visibility</p:attrName>
                                        </p:attrNameLst>
                                      </p:cBhvr>
                                      <p:to>
                                        <p:strVal val="visible"/>
                                      </p:to>
                                    </p:set>
                                    <p:animEffect transition="in" filter="wipe(up)">
                                      <p:cBhvr>
                                        <p:cTn id="14" dur="500"/>
                                        <p:tgtEl>
                                          <p:spTgt spid="49157"/>
                                        </p:tgtEl>
                                      </p:cBhvr>
                                    </p:animEffect>
                                  </p:childTnLst>
                                </p:cTn>
                              </p:par>
                            </p:childTnLst>
                          </p:cTn>
                        </p:par>
                        <p:par>
                          <p:cTn id="15" fill="hold">
                            <p:stCondLst>
                              <p:cond delay="1500"/>
                            </p:stCondLst>
                            <p:childTnLst>
                              <p:par>
                                <p:cTn id="16" presetID="4" presetClass="entr" presetSubtype="16" fill="hold" grpId="0" nodeType="afterEffect">
                                  <p:stCondLst>
                                    <p:cond delay="2000"/>
                                  </p:stCondLst>
                                  <p:childTnLst>
                                    <p:set>
                                      <p:cBhvr>
                                        <p:cTn id="17" dur="1" fill="hold">
                                          <p:stCondLst>
                                            <p:cond delay="0"/>
                                          </p:stCondLst>
                                        </p:cTn>
                                        <p:tgtEl>
                                          <p:spTgt spid="49158"/>
                                        </p:tgtEl>
                                        <p:attrNameLst>
                                          <p:attrName>style.visibility</p:attrName>
                                        </p:attrNameLst>
                                      </p:cBhvr>
                                      <p:to>
                                        <p:strVal val="visible"/>
                                      </p:to>
                                    </p:set>
                                    <p:animEffect transition="in" filter="box(in)">
                                      <p:cBhvr>
                                        <p:cTn id="18" dur="500"/>
                                        <p:tgtEl>
                                          <p:spTgt spid="49158"/>
                                        </p:tgtEl>
                                      </p:cBhvr>
                                    </p:animEffect>
                                  </p:childTnLst>
                                </p:cTn>
                              </p:par>
                            </p:childTnLst>
                          </p:cTn>
                        </p:par>
                        <p:par>
                          <p:cTn id="19" fill="hold">
                            <p:stCondLst>
                              <p:cond delay="4000"/>
                            </p:stCondLst>
                            <p:childTnLst>
                              <p:par>
                                <p:cTn id="20" presetID="4" presetClass="entr" presetSubtype="16" fill="hold" nodeType="afterEffect">
                                  <p:stCondLst>
                                    <p:cond delay="0"/>
                                  </p:stCondLst>
                                  <p:childTnLst>
                                    <p:set>
                                      <p:cBhvr>
                                        <p:cTn id="21" dur="1" fill="hold">
                                          <p:stCondLst>
                                            <p:cond delay="0"/>
                                          </p:stCondLst>
                                        </p:cTn>
                                        <p:tgtEl>
                                          <p:spTgt spid="49159"/>
                                        </p:tgtEl>
                                        <p:attrNameLst>
                                          <p:attrName>style.visibility</p:attrName>
                                        </p:attrNameLst>
                                      </p:cBhvr>
                                      <p:to>
                                        <p:strVal val="visible"/>
                                      </p:to>
                                    </p:set>
                                    <p:animEffect transition="in" filter="box(in)">
                                      <p:cBhvr>
                                        <p:cTn id="22" dur="500"/>
                                        <p:tgtEl>
                                          <p:spTgt spid="49159"/>
                                        </p:tgtEl>
                                      </p:cBhvr>
                                    </p:animEffect>
                                  </p:childTnLst>
                                </p:cTn>
                              </p:par>
                            </p:childTnLst>
                          </p:cTn>
                        </p:par>
                        <p:par>
                          <p:cTn id="23" fill="hold">
                            <p:stCondLst>
                              <p:cond delay="4500"/>
                            </p:stCondLst>
                            <p:childTnLst>
                              <p:par>
                                <p:cTn id="24" presetID="22" presetClass="entr" presetSubtype="1" fill="hold" grpId="0" nodeType="afterEffect">
                                  <p:stCondLst>
                                    <p:cond delay="0"/>
                                  </p:stCondLst>
                                  <p:childTnLst>
                                    <p:set>
                                      <p:cBhvr>
                                        <p:cTn id="25" dur="1" fill="hold">
                                          <p:stCondLst>
                                            <p:cond delay="0"/>
                                          </p:stCondLst>
                                        </p:cTn>
                                        <p:tgtEl>
                                          <p:spTgt spid="49160"/>
                                        </p:tgtEl>
                                        <p:attrNameLst>
                                          <p:attrName>style.visibility</p:attrName>
                                        </p:attrNameLst>
                                      </p:cBhvr>
                                      <p:to>
                                        <p:strVal val="visible"/>
                                      </p:to>
                                    </p:set>
                                    <p:animEffect transition="in" filter="wipe(up)">
                                      <p:cBhvr>
                                        <p:cTn id="26" dur="500"/>
                                        <p:tgtEl>
                                          <p:spTgt spid="49160"/>
                                        </p:tgtEl>
                                      </p:cBhvr>
                                    </p:animEffect>
                                  </p:childTnLst>
                                </p:cTn>
                              </p:par>
                            </p:childTnLst>
                          </p:cTn>
                        </p:par>
                        <p:par>
                          <p:cTn id="27" fill="hold">
                            <p:stCondLst>
                              <p:cond delay="5000"/>
                            </p:stCondLst>
                            <p:childTnLst>
                              <p:par>
                                <p:cTn id="28" presetID="4" presetClass="entr" presetSubtype="16" fill="hold" grpId="0" nodeType="afterEffect">
                                  <p:stCondLst>
                                    <p:cond delay="2000"/>
                                  </p:stCondLst>
                                  <p:childTnLst>
                                    <p:set>
                                      <p:cBhvr>
                                        <p:cTn id="29" dur="1" fill="hold">
                                          <p:stCondLst>
                                            <p:cond delay="0"/>
                                          </p:stCondLst>
                                        </p:cTn>
                                        <p:tgtEl>
                                          <p:spTgt spid="49161"/>
                                        </p:tgtEl>
                                        <p:attrNameLst>
                                          <p:attrName>style.visibility</p:attrName>
                                        </p:attrNameLst>
                                      </p:cBhvr>
                                      <p:to>
                                        <p:strVal val="visible"/>
                                      </p:to>
                                    </p:set>
                                    <p:animEffect transition="in" filter="box(in)">
                                      <p:cBhvr>
                                        <p:cTn id="30" dur="500"/>
                                        <p:tgtEl>
                                          <p:spTgt spid="49161"/>
                                        </p:tgtEl>
                                      </p:cBhvr>
                                    </p:animEffect>
                                  </p:childTnLst>
                                </p:cTn>
                              </p:par>
                            </p:childTnLst>
                          </p:cTn>
                        </p:par>
                        <p:par>
                          <p:cTn id="31" fill="hold">
                            <p:stCondLst>
                              <p:cond delay="7500"/>
                            </p:stCondLst>
                            <p:childTnLst>
                              <p:par>
                                <p:cTn id="32" presetID="4" presetClass="entr" presetSubtype="16" fill="hold" nodeType="afterEffect">
                                  <p:stCondLst>
                                    <p:cond delay="0"/>
                                  </p:stCondLst>
                                  <p:childTnLst>
                                    <p:set>
                                      <p:cBhvr>
                                        <p:cTn id="33" dur="1" fill="hold">
                                          <p:stCondLst>
                                            <p:cond delay="0"/>
                                          </p:stCondLst>
                                        </p:cTn>
                                        <p:tgtEl>
                                          <p:spTgt spid="49162"/>
                                        </p:tgtEl>
                                        <p:attrNameLst>
                                          <p:attrName>style.visibility</p:attrName>
                                        </p:attrNameLst>
                                      </p:cBhvr>
                                      <p:to>
                                        <p:strVal val="visible"/>
                                      </p:to>
                                    </p:set>
                                    <p:animEffect transition="in" filter="box(in)">
                                      <p:cBhvr>
                                        <p:cTn id="34" dur="500"/>
                                        <p:tgtEl>
                                          <p:spTgt spid="49162"/>
                                        </p:tgtEl>
                                      </p:cBhvr>
                                    </p:animEffect>
                                  </p:childTnLst>
                                </p:cTn>
                              </p:par>
                            </p:childTnLst>
                          </p:cTn>
                        </p:par>
                        <p:par>
                          <p:cTn id="35" fill="hold">
                            <p:stCondLst>
                              <p:cond delay="8000"/>
                            </p:stCondLst>
                            <p:childTnLst>
                              <p:par>
                                <p:cTn id="36" presetID="22" presetClass="entr" presetSubtype="1" fill="hold" grpId="0" nodeType="afterEffect">
                                  <p:stCondLst>
                                    <p:cond delay="0"/>
                                  </p:stCondLst>
                                  <p:childTnLst>
                                    <p:set>
                                      <p:cBhvr>
                                        <p:cTn id="37" dur="1" fill="hold">
                                          <p:stCondLst>
                                            <p:cond delay="0"/>
                                          </p:stCondLst>
                                        </p:cTn>
                                        <p:tgtEl>
                                          <p:spTgt spid="49163"/>
                                        </p:tgtEl>
                                        <p:attrNameLst>
                                          <p:attrName>style.visibility</p:attrName>
                                        </p:attrNameLst>
                                      </p:cBhvr>
                                      <p:to>
                                        <p:strVal val="visible"/>
                                      </p:to>
                                    </p:set>
                                    <p:animEffect transition="in" filter="wipe(up)">
                                      <p:cBhvr>
                                        <p:cTn id="38" dur="500"/>
                                        <p:tgtEl>
                                          <p:spTgt spid="49163"/>
                                        </p:tgtEl>
                                      </p:cBhvr>
                                    </p:animEffect>
                                  </p:childTnLst>
                                </p:cTn>
                              </p:par>
                            </p:childTnLst>
                          </p:cTn>
                        </p:par>
                        <p:par>
                          <p:cTn id="39" fill="hold">
                            <p:stCondLst>
                              <p:cond delay="8500"/>
                            </p:stCondLst>
                            <p:childTnLst>
                              <p:par>
                                <p:cTn id="40" presetID="4" presetClass="entr" presetSubtype="16" fill="hold" grpId="0" nodeType="afterEffect">
                                  <p:stCondLst>
                                    <p:cond delay="2000"/>
                                  </p:stCondLst>
                                  <p:childTnLst>
                                    <p:set>
                                      <p:cBhvr>
                                        <p:cTn id="41" dur="1" fill="hold">
                                          <p:stCondLst>
                                            <p:cond delay="0"/>
                                          </p:stCondLst>
                                        </p:cTn>
                                        <p:tgtEl>
                                          <p:spTgt spid="49164"/>
                                        </p:tgtEl>
                                        <p:attrNameLst>
                                          <p:attrName>style.visibility</p:attrName>
                                        </p:attrNameLst>
                                      </p:cBhvr>
                                      <p:to>
                                        <p:strVal val="visible"/>
                                      </p:to>
                                    </p:set>
                                    <p:animEffect transition="in" filter="box(in)">
                                      <p:cBhvr>
                                        <p:cTn id="42" dur="500"/>
                                        <p:tgtEl>
                                          <p:spTgt spid="49164"/>
                                        </p:tgtEl>
                                      </p:cBhvr>
                                    </p:animEffect>
                                  </p:childTnLst>
                                </p:cTn>
                              </p:par>
                            </p:childTnLst>
                          </p:cTn>
                        </p:par>
                        <p:par>
                          <p:cTn id="43" fill="hold">
                            <p:stCondLst>
                              <p:cond delay="11000"/>
                            </p:stCondLst>
                            <p:childTnLst>
                              <p:par>
                                <p:cTn id="44" presetID="4" presetClass="entr" presetSubtype="16" fill="hold" nodeType="afterEffect">
                                  <p:stCondLst>
                                    <p:cond delay="0"/>
                                  </p:stCondLst>
                                  <p:childTnLst>
                                    <p:set>
                                      <p:cBhvr>
                                        <p:cTn id="45" dur="1" fill="hold">
                                          <p:stCondLst>
                                            <p:cond delay="0"/>
                                          </p:stCondLst>
                                        </p:cTn>
                                        <p:tgtEl>
                                          <p:spTgt spid="49165"/>
                                        </p:tgtEl>
                                        <p:attrNameLst>
                                          <p:attrName>style.visibility</p:attrName>
                                        </p:attrNameLst>
                                      </p:cBhvr>
                                      <p:to>
                                        <p:strVal val="visible"/>
                                      </p:to>
                                    </p:set>
                                    <p:animEffect transition="in" filter="box(in)">
                                      <p:cBhvr>
                                        <p:cTn id="46"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ldLvl="0" animBg="1" autoUpdateAnimBg="0"/>
      <p:bldP spid="49157" grpId="0" bldLvl="0" animBg="1" autoUpdateAnimBg="0"/>
      <p:bldP spid="49158" grpId="0" bldLvl="0" animBg="1" autoUpdateAnimBg="0"/>
      <p:bldP spid="49160" grpId="0" bldLvl="0" animBg="1" autoUpdateAnimBg="0"/>
      <p:bldP spid="49161" grpId="0" bldLvl="0" animBg="1" autoUpdateAnimBg="0"/>
      <p:bldP spid="49163" grpId="0" bldLvl="0" animBg="1" autoUpdateAnimBg="0"/>
      <p:bldP spid="49164"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Text Box 3"/>
          <p:cNvSpPr txBox="1">
            <a:spLocks noGrp="1" noChangeArrowheads="1"/>
          </p:cNvSpPr>
          <p:nvPr>
            <p:ph type="body" idx="1"/>
          </p:nvPr>
        </p:nvSpPr>
        <p:spPr>
          <a:xfrm>
            <a:off x="440690" y="765175"/>
            <a:ext cx="8432165" cy="571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lstStyle/>
          <a:p>
            <a:pPr eaLnBrk="0" hangingPunct="0">
              <a:lnSpc>
                <a:spcPct val="90000"/>
              </a:lnSpc>
              <a:spcBef>
                <a:spcPct val="0"/>
              </a:spcBef>
              <a:buClrTx/>
              <a:buSzTx/>
              <a:buFontTx/>
              <a:buNone/>
            </a:pPr>
            <a:r>
              <a:rPr kumimoji="0" lang="en-US" altLang="ja-JP" sz="2000" dirty="0">
                <a:latin typeface="Comic Sans MS" panose="030F0702030302020204" pitchFamily="66" charset="0"/>
                <a:ea typeface="MS PMincho" panose="02020600040205080304" pitchFamily="18" charset="-128"/>
              </a:rPr>
              <a:t>  </a:t>
            </a:r>
            <a:endParaRPr kumimoji="0" lang="en-US" altLang="ja-JP" sz="2800" b="0" dirty="0">
              <a:latin typeface="Comic Sans MS" panose="030F0702030302020204" pitchFamily="66" charset="0"/>
              <a:ea typeface="MS PMincho" panose="02020600040205080304" pitchFamily="18" charset="-128"/>
            </a:endParaRPr>
          </a:p>
          <a:p>
            <a:pPr eaLnBrk="0" hangingPunct="0">
              <a:lnSpc>
                <a:spcPct val="90000"/>
              </a:lnSpc>
              <a:spcBef>
                <a:spcPct val="0"/>
              </a:spcBef>
              <a:buClrTx/>
              <a:buSzTx/>
              <a:buFontTx/>
              <a:buNone/>
            </a:pPr>
            <a:r>
              <a:rPr kumimoji="0" lang="zh-CN" altLang="en-US" sz="2800" b="0" dirty="0">
                <a:latin typeface="Comic Sans MS" panose="030F0702030302020204" pitchFamily="66" charset="0"/>
              </a:rPr>
              <a:t>在</a:t>
            </a:r>
            <a:r>
              <a:rPr kumimoji="0" lang="en-US" altLang="zh-CN" sz="2800" b="0" dirty="0">
                <a:latin typeface="Comic Sans MS" panose="030F0702030302020204" pitchFamily="66" charset="0"/>
              </a:rPr>
              <a:t>1995</a:t>
            </a:r>
            <a:r>
              <a:rPr kumimoji="0" lang="zh-CN" altLang="en-US" sz="2800" b="0" dirty="0">
                <a:latin typeface="Comic Sans MS" panose="030F0702030302020204" pitchFamily="66" charset="0"/>
              </a:rPr>
              <a:t>年第一届</a:t>
            </a:r>
            <a:r>
              <a:rPr kumimoji="0" lang="en-US" altLang="zh-CN" sz="2800" b="0" dirty="0">
                <a:latin typeface="Comic Sans MS" panose="030F0702030302020204" pitchFamily="66" charset="0"/>
              </a:rPr>
              <a:t>KDD</a:t>
            </a:r>
            <a:r>
              <a:rPr kumimoji="0" lang="zh-CN" altLang="en-US" sz="2800" b="0" dirty="0">
                <a:latin typeface="Comic Sans MS" panose="030F0702030302020204" pitchFamily="66" charset="0"/>
              </a:rPr>
              <a:t>大会上给出了</a:t>
            </a:r>
            <a:r>
              <a:rPr kumimoji="0" lang="en-US" altLang="zh-CN" sz="2800" b="0" dirty="0">
                <a:latin typeface="Comic Sans MS" panose="030F0702030302020204" pitchFamily="66" charset="0"/>
              </a:rPr>
              <a:t>KDD</a:t>
            </a:r>
            <a:r>
              <a:rPr kumimoji="0" lang="zh-CN" altLang="en-US" sz="2800" b="0" dirty="0">
                <a:latin typeface="Comic Sans MS" panose="030F0702030302020204" pitchFamily="66" charset="0"/>
              </a:rPr>
              <a:t>的定义：非</a:t>
            </a:r>
          </a:p>
          <a:p>
            <a:pPr eaLnBrk="0" hangingPunct="0">
              <a:lnSpc>
                <a:spcPct val="90000"/>
              </a:lnSpc>
              <a:spcBef>
                <a:spcPct val="0"/>
              </a:spcBef>
              <a:buClrTx/>
              <a:buSzTx/>
              <a:buFontTx/>
              <a:buNone/>
            </a:pPr>
            <a:r>
              <a:rPr kumimoji="0" lang="zh-CN" altLang="en-US" sz="2800" b="0" dirty="0">
                <a:latin typeface="Comic Sans MS" panose="030F0702030302020204" pitchFamily="66" charset="0"/>
              </a:rPr>
              <a:t>平凡地抽取数据中隐含的、先前未知的、潜在有用的</a:t>
            </a:r>
          </a:p>
          <a:p>
            <a:pPr eaLnBrk="0" hangingPunct="0">
              <a:lnSpc>
                <a:spcPct val="90000"/>
              </a:lnSpc>
              <a:spcBef>
                <a:spcPct val="0"/>
              </a:spcBef>
              <a:buClrTx/>
              <a:buSzTx/>
              <a:buFontTx/>
              <a:buNone/>
            </a:pPr>
            <a:r>
              <a:rPr kumimoji="0" lang="zh-CN" altLang="en-US" sz="2800" b="0" dirty="0">
                <a:latin typeface="Comic Sans MS" panose="030F0702030302020204" pitchFamily="66" charset="0"/>
              </a:rPr>
              <a:t>知识”</a:t>
            </a:r>
            <a:r>
              <a:rPr kumimoji="0" lang="en-US" altLang="zh-CN" sz="2800" b="0" u="sng" baseline="30000" dirty="0">
                <a:solidFill>
                  <a:srgbClr val="800080"/>
                </a:solidFill>
                <a:latin typeface="Comic Sans MS" panose="030F0702030302020204" pitchFamily="66" charset="0"/>
                <a:hlinkClick r:id="" action="ppaction://noaction"/>
              </a:rPr>
              <a:t>[1][2][3]</a:t>
            </a:r>
            <a:r>
              <a:rPr kumimoji="0" lang="zh-CN" altLang="en-US" sz="2800" b="0" dirty="0">
                <a:latin typeface="Comic Sans MS" panose="030F0702030302020204" pitchFamily="66" charset="0"/>
              </a:rPr>
              <a:t>。</a:t>
            </a:r>
            <a:endParaRPr kumimoji="0" lang="zh-CN" altLang="en-US" sz="2800" b="0" dirty="0">
              <a:latin typeface="Comic Sans MS" panose="030F0702030302020204" pitchFamily="66" charset="0"/>
              <a:ea typeface="MS PMincho" panose="02020600040205080304" pitchFamily="18" charset="-128"/>
            </a:endParaRPr>
          </a:p>
          <a:p>
            <a:pPr eaLnBrk="0" hangingPunct="0">
              <a:lnSpc>
                <a:spcPct val="90000"/>
              </a:lnSpc>
              <a:spcBef>
                <a:spcPct val="0"/>
              </a:spcBef>
              <a:buClrTx/>
              <a:buSzTx/>
              <a:buFontTx/>
              <a:buNone/>
            </a:pPr>
            <a:r>
              <a:rPr kumimoji="0" lang="zh-CN" altLang="en-US" sz="1800" b="0" dirty="0">
                <a:latin typeface="Comic Sans MS" panose="030F0702030302020204" pitchFamily="66" charset="0"/>
                <a:ea typeface="MS PMincho" panose="02020600040205080304" pitchFamily="18" charset="-128"/>
              </a:rPr>
              <a:t>   </a:t>
            </a:r>
          </a:p>
          <a:p>
            <a:pPr eaLnBrk="0" hangingPunct="0">
              <a:lnSpc>
                <a:spcPct val="90000"/>
              </a:lnSpc>
              <a:spcBef>
                <a:spcPct val="0"/>
              </a:spcBef>
              <a:buClrTx/>
              <a:buSzTx/>
              <a:buFontTx/>
              <a:buNone/>
            </a:pPr>
            <a:endParaRPr kumimoji="0" lang="zh-CN" altLang="en-US" sz="1800" b="0" dirty="0">
              <a:latin typeface="Comic Sans MS" panose="030F0702030302020204" pitchFamily="66" charset="0"/>
              <a:ea typeface="MS PMincho" panose="02020600040205080304" pitchFamily="18" charset="-128"/>
            </a:endParaRPr>
          </a:p>
          <a:p>
            <a:pPr eaLnBrk="0" hangingPunct="0">
              <a:lnSpc>
                <a:spcPct val="90000"/>
              </a:lnSpc>
              <a:spcBef>
                <a:spcPct val="0"/>
              </a:spcBef>
              <a:buClrTx/>
              <a:buSzTx/>
              <a:buFontTx/>
              <a:buNone/>
            </a:pPr>
            <a:r>
              <a:rPr kumimoji="0" lang="en-US" altLang="zh-CN" sz="1800" b="0" u="sng" dirty="0">
                <a:solidFill>
                  <a:srgbClr val="800080"/>
                </a:solidFill>
                <a:latin typeface="Times New Roman" panose="02020603050405020304" pitchFamily="18" charset="0"/>
                <a:hlinkClick r:id="" action="ppaction://noaction"/>
              </a:rPr>
              <a:t>[1]</a:t>
            </a:r>
            <a:r>
              <a:rPr kumimoji="0" lang="en-US" altLang="zh-CN" sz="1800" b="0" dirty="0">
                <a:latin typeface="Times New Roman" panose="02020603050405020304" pitchFamily="18" charset="0"/>
              </a:rPr>
              <a:t> G. </a:t>
            </a:r>
            <a:r>
              <a:rPr kumimoji="0" lang="en-US" altLang="zh-CN" sz="1800" b="0" dirty="0" err="1">
                <a:latin typeface="Times New Roman" panose="02020603050405020304" pitchFamily="18" charset="0"/>
              </a:rPr>
              <a:t>Piatetsky</a:t>
            </a:r>
            <a:r>
              <a:rPr kumimoji="0" lang="en-US" altLang="zh-CN" sz="1800" b="0" dirty="0">
                <a:latin typeface="Times New Roman" panose="02020603050405020304" pitchFamily="18" charset="0"/>
              </a:rPr>
              <a:t>-Shapiro and W. J. </a:t>
            </a:r>
            <a:r>
              <a:rPr kumimoji="0" lang="en-US" altLang="zh-CN" sz="1800" b="0" dirty="0" err="1">
                <a:latin typeface="Times New Roman" panose="02020603050405020304" pitchFamily="18" charset="0"/>
              </a:rPr>
              <a:t>Frawley</a:t>
            </a:r>
            <a:r>
              <a:rPr kumimoji="0" lang="en-US" altLang="zh-CN" sz="1800" b="0" dirty="0">
                <a:latin typeface="Times New Roman" panose="02020603050405020304" pitchFamily="18" charset="0"/>
              </a:rPr>
              <a:t>. Knowledge Discovery in Databases. AAAI/MIT Press, 1991</a:t>
            </a:r>
          </a:p>
          <a:p>
            <a:pPr eaLnBrk="0" hangingPunct="0">
              <a:lnSpc>
                <a:spcPct val="90000"/>
              </a:lnSpc>
              <a:spcBef>
                <a:spcPct val="0"/>
              </a:spcBef>
              <a:buClrTx/>
              <a:buSzTx/>
              <a:buFontTx/>
              <a:buNone/>
            </a:pPr>
            <a:r>
              <a:rPr kumimoji="0" lang="en-US" altLang="zh-CN" sz="1800" b="0" u="sng" dirty="0">
                <a:solidFill>
                  <a:srgbClr val="800080"/>
                </a:solidFill>
                <a:latin typeface="Times New Roman" panose="02020603050405020304" pitchFamily="18" charset="0"/>
                <a:hlinkClick r:id="" action="ppaction://noaction"/>
              </a:rPr>
              <a:t>[2]</a:t>
            </a:r>
            <a:r>
              <a:rPr kumimoji="0" lang="en-US" altLang="zh-CN" sz="1800" b="0" dirty="0">
                <a:latin typeface="Times New Roman" panose="02020603050405020304" pitchFamily="18" charset="0"/>
              </a:rPr>
              <a:t> U. M. Fayyad, G. </a:t>
            </a:r>
            <a:r>
              <a:rPr kumimoji="0" lang="en-US" altLang="zh-CN" sz="1800" b="0" dirty="0" err="1">
                <a:latin typeface="Times New Roman" panose="02020603050405020304" pitchFamily="18" charset="0"/>
              </a:rPr>
              <a:t>Platetsky</a:t>
            </a:r>
            <a:r>
              <a:rPr kumimoji="0" lang="en-US" altLang="zh-CN" sz="1800" b="0" dirty="0">
                <a:latin typeface="Times New Roman" panose="02020603050405020304" pitchFamily="18" charset="0"/>
              </a:rPr>
              <a:t>-Shapiro, P. Smyth, and R. </a:t>
            </a:r>
            <a:r>
              <a:rPr kumimoji="0" lang="en-US" altLang="zh-CN" sz="1800" b="0" dirty="0" err="1">
                <a:latin typeface="Times New Roman" panose="02020603050405020304" pitchFamily="18" charset="0"/>
              </a:rPr>
              <a:t>Uthurusamy</a:t>
            </a:r>
            <a:r>
              <a:rPr kumimoji="0" lang="en-US" altLang="zh-CN" sz="1800" b="0" dirty="0">
                <a:latin typeface="Times New Roman" panose="02020603050405020304" pitchFamily="18" charset="0"/>
              </a:rPr>
              <a:t>. Advances in Knowledge Discovery and Data Mining. AAAI/MIT Press, 1996.</a:t>
            </a:r>
          </a:p>
          <a:p>
            <a:pPr eaLnBrk="0" hangingPunct="0">
              <a:lnSpc>
                <a:spcPct val="90000"/>
              </a:lnSpc>
              <a:spcBef>
                <a:spcPct val="0"/>
              </a:spcBef>
              <a:buClrTx/>
              <a:buSzTx/>
              <a:buFontTx/>
              <a:buNone/>
            </a:pPr>
            <a:r>
              <a:rPr kumimoji="0" lang="en-US" altLang="zh-CN" sz="1800" b="0" u="sng" dirty="0">
                <a:solidFill>
                  <a:srgbClr val="800080"/>
                </a:solidFill>
                <a:latin typeface="Times New Roman" panose="02020603050405020304" pitchFamily="18" charset="0"/>
                <a:hlinkClick r:id="" action="ppaction://noaction"/>
              </a:rPr>
              <a:t>[3]</a:t>
            </a:r>
            <a:r>
              <a:rPr kumimoji="0" lang="en-US" altLang="zh-CN" sz="1800" b="0" dirty="0">
                <a:latin typeface="Times New Roman" panose="02020603050405020304" pitchFamily="18" charset="0"/>
              </a:rPr>
              <a:t> G. </a:t>
            </a:r>
            <a:r>
              <a:rPr kumimoji="0" lang="en-US" altLang="zh-CN" sz="1800" b="0" dirty="0" err="1">
                <a:latin typeface="Times New Roman" panose="02020603050405020304" pitchFamily="18" charset="0"/>
              </a:rPr>
              <a:t>Piatetsky</a:t>
            </a:r>
            <a:r>
              <a:rPr kumimoji="0" lang="en-US" altLang="zh-CN" sz="1800" b="0" dirty="0">
                <a:latin typeface="Times New Roman" panose="02020603050405020304" pitchFamily="18" charset="0"/>
              </a:rPr>
              <a:t>-Shapiro, U. Fayyad, and P. Smith. From data mining to knowledge discovery: An overview. In U.M. Fayyad, et al. (eds.), Advances in Knowledge Discovery and Data Mining, 1-35. AAAI/MIT Press, 1996</a:t>
            </a:r>
            <a:endParaRPr kumimoji="0" lang="en-US" altLang="ja-JP" sz="2000" dirty="0">
              <a:latin typeface="Comic Sans MS" panose="030F0702030302020204" pitchFamily="66" charset="0"/>
              <a:ea typeface="MS PMincho" panose="02020600040205080304" pitchFamily="18" charset="-128"/>
            </a:endParaRPr>
          </a:p>
        </p:txBody>
      </p:sp>
      <p:sp>
        <p:nvSpPr>
          <p:cNvPr id="229380" name="Line 4"/>
          <p:cNvSpPr>
            <a:spLocks noChangeShapeType="1"/>
          </p:cNvSpPr>
          <p:nvPr/>
        </p:nvSpPr>
        <p:spPr bwMode="auto">
          <a:xfrm>
            <a:off x="762000" y="4572000"/>
            <a:ext cx="7620000" cy="0"/>
          </a:xfrm>
          <a:prstGeom prst="line">
            <a:avLst/>
          </a:prstGeom>
          <a:noFill/>
          <a:ln w="28575">
            <a:solidFill>
              <a:schemeClr val="accent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 name="标题 2"/>
          <p:cNvSpPr>
            <a:spLocks noGrp="1"/>
          </p:cNvSpPr>
          <p:nvPr>
            <p:ph type="title"/>
          </p:nvPr>
        </p:nvSpPr>
        <p:spPr>
          <a:xfrm>
            <a:off x="107315" y="38735"/>
            <a:ext cx="9036685" cy="494665"/>
          </a:xfrm>
        </p:spPr>
        <p:txBody>
          <a:bodyPr/>
          <a:lstStyle/>
          <a:p>
            <a:r>
              <a:rPr lang="zh-CN" altLang="en-US" sz="4000" dirty="0">
                <a:latin typeface="宋体" panose="02010600030101010101" pitchFamily="2" charset="-122"/>
                <a:ea typeface="宋体" panose="02010600030101010101" pitchFamily="2" charset="-122"/>
              </a:rPr>
              <a:t>数据</a:t>
            </a:r>
            <a:r>
              <a:rPr lang="zh-CN" altLang="en-US" sz="4000" dirty="0" smtClean="0">
                <a:latin typeface="宋体" panose="02010600030101010101" pitchFamily="2" charset="-122"/>
                <a:ea typeface="宋体" panose="02010600030101010101" pitchFamily="2" charset="-122"/>
              </a:rPr>
              <a:t>挖掘与知识发现</a:t>
            </a:r>
            <a:endParaRPr lang="zh-CN" altLang="en-US" sz="4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29379"/>
                                        </p:tgtEl>
                                        <p:attrNameLst>
                                          <p:attrName>style.visibility</p:attrName>
                                        </p:attrNameLst>
                                      </p:cBhvr>
                                      <p:to>
                                        <p:strVal val="visible"/>
                                      </p:to>
                                    </p:set>
                                    <p:anim calcmode="lin" valueType="num">
                                      <p:cBhvr>
                                        <p:cTn id="7" dur="500" fill="hold"/>
                                        <p:tgtEl>
                                          <p:spTgt spid="229379"/>
                                        </p:tgtEl>
                                        <p:attrNameLst>
                                          <p:attrName>ppt_w</p:attrName>
                                        </p:attrNameLst>
                                      </p:cBhvr>
                                      <p:tavLst>
                                        <p:tav tm="0">
                                          <p:val>
                                            <p:fltVal val="0"/>
                                          </p:val>
                                        </p:tav>
                                        <p:tav tm="100000">
                                          <p:val>
                                            <p:strVal val="#ppt_w"/>
                                          </p:val>
                                        </p:tav>
                                      </p:tavLst>
                                    </p:anim>
                                    <p:anim calcmode="lin" valueType="num">
                                      <p:cBhvr>
                                        <p:cTn id="8" dur="500" fill="hold"/>
                                        <p:tgtEl>
                                          <p:spTgt spid="229379"/>
                                        </p:tgtEl>
                                        <p:attrNameLst>
                                          <p:attrName>ppt_h</p:attrName>
                                        </p:attrNameLst>
                                      </p:cBhvr>
                                      <p:tavLst>
                                        <p:tav tm="0">
                                          <p:val>
                                            <p:fltVal val="0"/>
                                          </p:val>
                                        </p:tav>
                                        <p:tav tm="100000">
                                          <p:val>
                                            <p:strVal val="#ppt_h"/>
                                          </p:val>
                                        </p:tav>
                                      </p:tavLst>
                                    </p:anim>
                                    <p:anim calcmode="lin" valueType="num">
                                      <p:cBhvr>
                                        <p:cTn id="9" dur="500" fill="hold"/>
                                        <p:tgtEl>
                                          <p:spTgt spid="229379"/>
                                        </p:tgtEl>
                                        <p:attrNameLst>
                                          <p:attrName>ppt_x</p:attrName>
                                        </p:attrNameLst>
                                      </p:cBhvr>
                                      <p:tavLst>
                                        <p:tav tm="0">
                                          <p:val>
                                            <p:fltVal val="0.5"/>
                                          </p:val>
                                        </p:tav>
                                        <p:tav tm="100000">
                                          <p:val>
                                            <p:strVal val="#ppt_x"/>
                                          </p:val>
                                        </p:tav>
                                      </p:tavLst>
                                    </p:anim>
                                    <p:anim calcmode="lin" valueType="num">
                                      <p:cBhvr>
                                        <p:cTn id="10" dur="500" fill="hold"/>
                                        <p:tgtEl>
                                          <p:spTgt spid="22937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2385" y="0"/>
            <a:ext cx="9128760" cy="612140"/>
          </a:xfrm>
        </p:spPr>
        <p:txBody>
          <a:bodyPr/>
          <a:lstStyle/>
          <a:p>
            <a:r>
              <a:rPr lang="zh-CN" altLang="en-US" sz="4000">
                <a:latin typeface="宋体" panose="02010600030101010101" pitchFamily="2" charset="-122"/>
                <a:ea typeface="宋体" panose="02010600030101010101" pitchFamily="2" charset="-122"/>
              </a:rPr>
              <a:t>数学体系与数据挖掘</a:t>
            </a:r>
          </a:p>
        </p:txBody>
      </p:sp>
      <p:graphicFrame>
        <p:nvGraphicFramePr>
          <p:cNvPr id="46084" name="Object 4"/>
          <p:cNvGraphicFramePr>
            <a:graphicFrameLocks noChangeAspect="1"/>
          </p:cNvGraphicFramePr>
          <p:nvPr/>
        </p:nvGraphicFramePr>
        <p:xfrm>
          <a:off x="253365" y="734695"/>
          <a:ext cx="8650605" cy="5746115"/>
        </p:xfrm>
        <a:graphic>
          <a:graphicData uri="http://schemas.openxmlformats.org/presentationml/2006/ole">
            <mc:AlternateContent xmlns:mc="http://schemas.openxmlformats.org/markup-compatibility/2006">
              <mc:Choice xmlns:v="urn:schemas-microsoft-com:vml" Requires="v">
                <p:oleObj spid="_x0000_s9300" name="Visio" r:id="rId4" imgW="4688840" imgH="2995930" progId="Visio.Drawing.6">
                  <p:embed/>
                </p:oleObj>
              </mc:Choice>
              <mc:Fallback>
                <p:oleObj name="Visio" r:id="rId4" imgW="4688840" imgH="2995930" progId="Visio.Drawing.6">
                  <p:embed/>
                  <p:pic>
                    <p:nvPicPr>
                      <p:cNvPr id="0" name="图片 9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65" y="734695"/>
                        <a:ext cx="8650605" cy="5746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 y="0"/>
            <a:ext cx="9114790" cy="612140"/>
          </a:xfrm>
        </p:spPr>
        <p:txBody>
          <a:bodyPr/>
          <a:lstStyle/>
          <a:p>
            <a:r>
              <a:rPr lang="zh-CN" altLang="en-US" sz="4000">
                <a:latin typeface="宋体" panose="02010600030101010101" pitchFamily="2" charset="-122"/>
                <a:ea typeface="宋体" panose="02010600030101010101" pitchFamily="2" charset="-122"/>
              </a:rPr>
              <a:t>参考资料</a:t>
            </a:r>
          </a:p>
        </p:txBody>
      </p:sp>
      <p:sp>
        <p:nvSpPr>
          <p:cNvPr id="5123" name="Rectangle 3"/>
          <p:cNvSpPr>
            <a:spLocks noGrp="1" noChangeArrowheads="1"/>
          </p:cNvSpPr>
          <p:nvPr>
            <p:ph type="body" idx="1"/>
          </p:nvPr>
        </p:nvSpPr>
        <p:spPr>
          <a:xfrm>
            <a:off x="228600" y="1066800"/>
            <a:ext cx="8686800" cy="5029200"/>
          </a:xfrm>
        </p:spPr>
        <p:txBody>
          <a:bodyPr/>
          <a:lstStyle/>
          <a:p>
            <a:r>
              <a:rPr lang="zh-CN" altLang="en-US" sz="2800" dirty="0" smtClean="0">
                <a:latin typeface="宋体" panose="02010600030101010101" pitchFamily="2" charset="-122"/>
                <a:ea typeface="宋体" panose="02010600030101010101" pitchFamily="2" charset="-122"/>
              </a:rPr>
              <a:t>计算机</a:t>
            </a:r>
            <a:r>
              <a:rPr lang="zh-CN" altLang="en-US" sz="2800" dirty="0">
                <a:latin typeface="宋体" panose="02010600030101010101" pitchFamily="2" charset="-122"/>
                <a:ea typeface="宋体" panose="02010600030101010101" pitchFamily="2" charset="-122"/>
              </a:rPr>
              <a:t>三大</a:t>
            </a:r>
            <a:r>
              <a:rPr lang="zh-CN" altLang="en-US" sz="2800" dirty="0" smtClean="0">
                <a:latin typeface="宋体" panose="02010600030101010101" pitchFamily="2" charset="-122"/>
                <a:ea typeface="宋体" panose="02010600030101010101" pitchFamily="2" charset="-122"/>
              </a:rPr>
              <a:t>学报</a:t>
            </a:r>
            <a:endParaRPr lang="en-US" altLang="zh-CN" sz="2800" dirty="0" smtClean="0">
              <a:latin typeface="宋体" panose="02010600030101010101" pitchFamily="2" charset="-122"/>
              <a:ea typeface="宋体" panose="02010600030101010101" pitchFamily="2" charset="-122"/>
            </a:endParaRPr>
          </a:p>
          <a:p>
            <a:r>
              <a:rPr lang="en-US" altLang="zh-CN" sz="2800" b="0" dirty="0" err="1" smtClean="0">
                <a:latin typeface="Comic Sans MS" panose="030F0702030302020204" pitchFamily="66" charset="0"/>
              </a:rPr>
              <a:t>Jiawei</a:t>
            </a:r>
            <a:r>
              <a:rPr lang="en-US" altLang="zh-CN" sz="2800" b="0" dirty="0" smtClean="0">
                <a:latin typeface="Comic Sans MS" panose="030F0702030302020204" pitchFamily="66" charset="0"/>
              </a:rPr>
              <a:t> </a:t>
            </a:r>
            <a:r>
              <a:rPr lang="en-US" altLang="zh-CN" sz="2800" b="0" dirty="0">
                <a:latin typeface="Comic Sans MS" panose="030F0702030302020204" pitchFamily="66" charset="0"/>
              </a:rPr>
              <a:t>Han and </a:t>
            </a:r>
            <a:r>
              <a:rPr lang="en-US" altLang="zh-CN" sz="2800" b="0" dirty="0" err="1">
                <a:latin typeface="Comic Sans MS" panose="030F0702030302020204" pitchFamily="66" charset="0"/>
              </a:rPr>
              <a:t>Micheline</a:t>
            </a:r>
            <a:r>
              <a:rPr lang="en-US" altLang="zh-CN" sz="2800" b="0" dirty="0">
                <a:latin typeface="Comic Sans MS" panose="030F0702030302020204" pitchFamily="66" charset="0"/>
              </a:rPr>
              <a:t> </a:t>
            </a:r>
            <a:r>
              <a:rPr lang="en-US" altLang="zh-CN" sz="2800" b="0" dirty="0" err="1">
                <a:latin typeface="Comic Sans MS" panose="030F0702030302020204" pitchFamily="66" charset="0"/>
              </a:rPr>
              <a:t>Kamber</a:t>
            </a:r>
            <a:r>
              <a:rPr lang="zh-CN" altLang="en-US" sz="2800" b="0" dirty="0">
                <a:latin typeface="Comic Sans MS" panose="030F0702030302020204" pitchFamily="66" charset="0"/>
              </a:rPr>
              <a:t>，</a:t>
            </a:r>
            <a:r>
              <a:rPr lang="en-US" altLang="zh-CN" sz="2800" b="0" dirty="0">
                <a:latin typeface="Comic Sans MS" panose="030F0702030302020204" pitchFamily="66" charset="0"/>
              </a:rPr>
              <a:t>Data Mining: Concepts and </a:t>
            </a:r>
            <a:r>
              <a:rPr lang="en-US" altLang="zh-CN" sz="2800" b="0" dirty="0" smtClean="0">
                <a:latin typeface="Comic Sans MS" panose="030F0702030302020204" pitchFamily="66" charset="0"/>
              </a:rPr>
              <a:t>Techniques</a:t>
            </a:r>
          </a:p>
          <a:p>
            <a:endParaRPr lang="en-US" altLang="zh-CN" sz="2800" b="0" dirty="0">
              <a:latin typeface="Comic Sans MS" panose="030F0702030302020204" pitchFamily="66" charset="0"/>
            </a:endParaRPr>
          </a:p>
          <a:p>
            <a:r>
              <a:rPr lang="en-US" altLang="zh-CN" sz="2800" b="0" dirty="0">
                <a:latin typeface="Comic Sans MS" panose="030F0702030302020204" pitchFamily="66" charset="0"/>
              </a:rPr>
              <a:t>IEEE Bulletin of the Technical Committee on Data Engineering. </a:t>
            </a:r>
            <a:endParaRPr lang="en-US" altLang="zh-CN" sz="2800" b="0" dirty="0" smtClean="0">
              <a:latin typeface="Comic Sans MS" panose="030F0702030302020204" pitchFamily="66" charset="0"/>
            </a:endParaRPr>
          </a:p>
          <a:p>
            <a:endParaRPr lang="en-US" altLang="zh-CN" sz="2800" b="0" dirty="0">
              <a:latin typeface="Comic Sans MS" panose="030F0702030302020204" pitchFamily="66" charset="0"/>
            </a:endParaRPr>
          </a:p>
          <a:p>
            <a:r>
              <a:rPr lang="en-US" altLang="zh-CN" sz="2800" b="0" dirty="0">
                <a:latin typeface="Comic Sans MS" panose="030F0702030302020204" pitchFamily="66" charset="0"/>
              </a:rPr>
              <a:t> IEEE Trans. Knowledge and </a:t>
            </a:r>
            <a:r>
              <a:rPr lang="en-US" altLang="zh-CN" sz="2800" b="0" dirty="0" smtClean="0">
                <a:latin typeface="Comic Sans MS" panose="030F0702030302020204" pitchFamily="66" charset="0"/>
              </a:rPr>
              <a:t>Data Engineering</a:t>
            </a:r>
            <a:r>
              <a:rPr lang="en-US" altLang="zh-CN" sz="2800" b="0" dirty="0">
                <a:latin typeface="Comic Sans MS" panose="030F0702030302020204" pitchFamily="66" charset="0"/>
              </a:rPr>
              <a:t>.</a:t>
            </a:r>
          </a:p>
          <a:p>
            <a:r>
              <a:rPr lang="en-US" altLang="zh-CN" sz="2800" b="0" dirty="0">
                <a:latin typeface="Comic Sans MS" panose="030F0702030302020204" pitchFamily="66" charset="0"/>
              </a:rPr>
              <a:t>Internet, &amp; International Conference of KDD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 y="27305"/>
            <a:ext cx="9141460" cy="570230"/>
          </a:xfrm>
        </p:spPr>
        <p:txBody>
          <a:bodyPr/>
          <a:lstStyle/>
          <a:p>
            <a:r>
              <a:rPr lang="zh-CN" altLang="en-US" sz="4000" dirty="0" smtClean="0">
                <a:latin typeface="宋体" panose="02010600030101010101" pitchFamily="2" charset="-122"/>
                <a:ea typeface="宋体" panose="02010600030101010101" pitchFamily="2" charset="-122"/>
              </a:rPr>
              <a:t>数据分类</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297815" y="775970"/>
            <a:ext cx="8693785" cy="5701030"/>
          </a:xfrm>
        </p:spPr>
        <p:txBody>
          <a:bodyPr/>
          <a:lstStyle/>
          <a:p>
            <a:pPr marL="0" indent="0">
              <a:buNone/>
            </a:pPr>
            <a:r>
              <a:rPr lang="en-US" altLang="zh-CN" sz="3200" dirty="0" smtClean="0">
                <a:latin typeface="宋体" panose="02010600030101010101" pitchFamily="2" charset="-122"/>
                <a:ea typeface="宋体" panose="02010600030101010101" pitchFamily="2" charset="-122"/>
              </a:rPr>
              <a:t>1</a:t>
            </a:r>
            <a:r>
              <a:rPr lang="zh-CN" altLang="en-US" sz="3200" dirty="0" smtClean="0">
                <a:latin typeface="宋体" panose="02010600030101010101" pitchFamily="2" charset="-122"/>
                <a:ea typeface="宋体" panose="02010600030101010101" pitchFamily="2" charset="-122"/>
              </a:rPr>
              <a:t>）按照数据所属行业类别分类</a:t>
            </a:r>
            <a:endParaRPr lang="en-US" altLang="zh-CN" sz="3200" dirty="0" smtClean="0">
              <a:latin typeface="宋体" panose="02010600030101010101" pitchFamily="2" charset="-122"/>
              <a:ea typeface="宋体" panose="02010600030101010101" pitchFamily="2" charset="-122"/>
            </a:endParaRPr>
          </a:p>
          <a:p>
            <a:pPr>
              <a:buFont typeface="Wingdings" panose="05000000000000000000" charset="0"/>
              <a:buChar char="Ø"/>
            </a:pPr>
            <a:r>
              <a:rPr lang="zh-CN" altLang="en-US" sz="3200" dirty="0" smtClean="0">
                <a:latin typeface="宋体" panose="02010600030101010101" pitchFamily="2" charset="-122"/>
                <a:ea typeface="宋体" panose="02010600030101010101" pitchFamily="2" charset="-122"/>
              </a:rPr>
              <a:t>科学数据：科学研究过程中产生的数据</a:t>
            </a:r>
            <a:endParaRPr lang="en-US" altLang="zh-CN" sz="3200"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天、地、生等自然科学</a:t>
            </a:r>
            <a:endParaRPr lang="en-US" altLang="zh-CN"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政治、经济等社会科学</a:t>
            </a:r>
          </a:p>
          <a:p>
            <a:pPr marL="457200" lvl="1" indent="0">
              <a:buNone/>
            </a:pPr>
            <a:endParaRPr lang="en-US" altLang="zh-CN" sz="3200" dirty="0" smtClean="0">
              <a:latin typeface="宋体" panose="02010600030101010101" pitchFamily="2" charset="-122"/>
              <a:ea typeface="宋体" panose="02010600030101010101" pitchFamily="2" charset="-122"/>
            </a:endParaRPr>
          </a:p>
          <a:p>
            <a:pPr>
              <a:buFont typeface="Wingdings" panose="05000000000000000000" charset="0"/>
              <a:buChar char="Ø"/>
            </a:pPr>
            <a:r>
              <a:rPr lang="zh-CN" altLang="en-US" sz="3200" dirty="0">
                <a:latin typeface="宋体" panose="02010600030101010101" pitchFamily="2" charset="-122"/>
                <a:ea typeface="宋体" panose="02010600030101010101" pitchFamily="2" charset="-122"/>
              </a:rPr>
              <a:t>生产</a:t>
            </a:r>
            <a:r>
              <a:rPr lang="zh-CN" altLang="en-US" sz="3200" dirty="0" smtClean="0">
                <a:latin typeface="宋体" panose="02010600030101010101" pitchFamily="2" charset="-122"/>
                <a:ea typeface="宋体" panose="02010600030101010101" pitchFamily="2" charset="-122"/>
              </a:rPr>
              <a:t>数据：加工制造生产过程产生的数据</a:t>
            </a:r>
            <a:endParaRPr lang="en-US" altLang="zh-CN" sz="3200"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生产</a:t>
            </a:r>
            <a:r>
              <a:rPr lang="zh-CN" altLang="en-US" dirty="0" smtClean="0">
                <a:latin typeface="宋体" panose="02010600030101010101" pitchFamily="2" charset="-122"/>
                <a:ea typeface="宋体" panose="02010600030101010101" pitchFamily="2" charset="-122"/>
              </a:rPr>
              <a:t>制造过程</a:t>
            </a:r>
            <a:endParaRPr lang="en-US" altLang="zh-CN"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仓储</a:t>
            </a:r>
            <a:r>
              <a:rPr lang="zh-CN" altLang="en-US" dirty="0" smtClean="0">
                <a:latin typeface="宋体" panose="02010600030101010101" pitchFamily="2" charset="-122"/>
                <a:ea typeface="宋体" panose="02010600030101010101" pitchFamily="2" charset="-122"/>
              </a:rPr>
              <a:t>物流过程</a:t>
            </a:r>
            <a:endParaRPr lang="en-US" altLang="zh-CN"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生产管理过程</a:t>
            </a:r>
            <a:endParaRPr lang="en-US" altLang="zh-CN" dirty="0" smtClean="0">
              <a:latin typeface="宋体" panose="02010600030101010101" pitchFamily="2" charset="-122"/>
              <a:ea typeface="宋体" panose="02010600030101010101" pitchFamily="2" charset="-122"/>
            </a:endParaRPr>
          </a:p>
          <a:p>
            <a:endParaRPr lang="en-US" altLang="zh-CN" sz="3200" dirty="0" smtClean="0">
              <a:latin typeface="宋体" panose="02010600030101010101" pitchFamily="2" charset="-122"/>
              <a:ea typeface="宋体" panose="02010600030101010101" pitchFamily="2" charset="-122"/>
            </a:endParaRPr>
          </a:p>
          <a:p>
            <a:pPr lvl="1"/>
            <a:endParaRPr lang="en-US" altLang="zh-CN" sz="3200" dirty="0" smtClean="0">
              <a:latin typeface="宋体" panose="02010600030101010101" pitchFamily="2" charset="-122"/>
              <a:ea typeface="宋体" panose="02010600030101010101" pitchFamily="2" charset="-122"/>
            </a:endParaRPr>
          </a:p>
          <a:p>
            <a:pPr lvl="1"/>
            <a:endParaRPr lang="en-US" altLang="zh-CN" sz="3200" dirty="0" smtClean="0">
              <a:latin typeface="宋体" panose="02010600030101010101" pitchFamily="2" charset="-122"/>
              <a:ea typeface="宋体" panose="02010600030101010101" pitchFamily="2" charset="-122"/>
            </a:endParaRPr>
          </a:p>
          <a:p>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48755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85" y="41275"/>
            <a:ext cx="9154160" cy="530225"/>
          </a:xfrm>
        </p:spPr>
        <p:txBody>
          <a:bodyPr/>
          <a:lstStyle/>
          <a:p>
            <a:r>
              <a:rPr lang="zh-CN" altLang="en-US" sz="4000" dirty="0" smtClean="0">
                <a:latin typeface="宋体" panose="02010600030101010101" pitchFamily="2" charset="-122"/>
                <a:ea typeface="宋体" panose="02010600030101010101" pitchFamily="2" charset="-122"/>
              </a:rPr>
              <a:t>数据及数据分类</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375920" y="690245"/>
            <a:ext cx="8444865" cy="5635625"/>
          </a:xfrm>
        </p:spPr>
        <p:txBody>
          <a:bodyPr/>
          <a:lstStyle/>
          <a:p>
            <a:pPr marL="0" indent="0">
              <a:buNone/>
            </a:pPr>
            <a:r>
              <a:rPr lang="en-US" altLang="zh-CN" sz="3200" dirty="0">
                <a:latin typeface="宋体" panose="02010600030101010101" pitchFamily="2" charset="-122"/>
                <a:ea typeface="宋体" panose="02010600030101010101" pitchFamily="2" charset="-122"/>
              </a:rPr>
              <a:t>2</a:t>
            </a:r>
            <a:r>
              <a:rPr lang="zh-CN" altLang="en-US" sz="3200" dirty="0" smtClean="0">
                <a:latin typeface="宋体" panose="02010600030101010101" pitchFamily="2" charset="-122"/>
                <a:ea typeface="宋体" panose="02010600030101010101" pitchFamily="2" charset="-122"/>
              </a:rPr>
              <a:t>）按照数据来源分类</a:t>
            </a:r>
            <a:endParaRPr lang="en-US" altLang="zh-CN" sz="3200" dirty="0" smtClean="0">
              <a:latin typeface="宋体" panose="02010600030101010101" pitchFamily="2" charset="-122"/>
              <a:ea typeface="宋体" panose="02010600030101010101" pitchFamily="2" charset="-122"/>
            </a:endParaRPr>
          </a:p>
          <a:p>
            <a:r>
              <a:rPr lang="zh-CN" altLang="en-US" sz="3200" dirty="0" smtClean="0">
                <a:latin typeface="宋体" panose="02010600030101010101" pitchFamily="2" charset="-122"/>
                <a:ea typeface="宋体" panose="02010600030101010101" pitchFamily="2" charset="-122"/>
              </a:rPr>
              <a:t>人类交互过程的数据</a:t>
            </a:r>
            <a:endParaRPr lang="en-US" altLang="zh-CN" sz="3200"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各专业行业业务</a:t>
            </a:r>
            <a:endParaRPr lang="en-US" altLang="zh-CN" dirty="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社会政治经济活动</a:t>
            </a:r>
          </a:p>
          <a:p>
            <a:pPr marL="457200" lvl="1" indent="0">
              <a:buNone/>
            </a:pPr>
            <a:endParaRPr lang="en-US" altLang="zh-CN" sz="3200" dirty="0" smtClean="0">
              <a:latin typeface="宋体" panose="02010600030101010101" pitchFamily="2" charset="-122"/>
              <a:ea typeface="宋体" panose="02010600030101010101" pitchFamily="2" charset="-122"/>
            </a:endParaRPr>
          </a:p>
          <a:p>
            <a:r>
              <a:rPr lang="zh-CN" altLang="en-US" sz="3200" dirty="0" smtClean="0">
                <a:latin typeface="宋体" panose="02010600030101010101" pitchFamily="2" charset="-122"/>
                <a:ea typeface="宋体" panose="02010600030101010101" pitchFamily="2" charset="-122"/>
              </a:rPr>
              <a:t>物</a:t>
            </a:r>
            <a:r>
              <a:rPr lang="zh-CN" altLang="en-US" sz="3200" dirty="0">
                <a:latin typeface="宋体" panose="02010600030101010101" pitchFamily="2" charset="-122"/>
                <a:ea typeface="宋体" panose="02010600030101010101" pitchFamily="2" charset="-122"/>
              </a:rPr>
              <a:t>联网</a:t>
            </a:r>
            <a:r>
              <a:rPr lang="zh-CN" altLang="en-US" sz="3200" dirty="0" smtClean="0">
                <a:latin typeface="宋体" panose="02010600030101010101" pitchFamily="2" charset="-122"/>
                <a:ea typeface="宋体" panose="02010600030101010101" pitchFamily="2" charset="-122"/>
              </a:rPr>
              <a:t>数据：设备检测、监测、控制数据</a:t>
            </a:r>
            <a:endParaRPr lang="en-US" altLang="zh-CN" sz="3200"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仪器</a:t>
            </a:r>
            <a:r>
              <a:rPr lang="zh-CN" altLang="en-US" dirty="0" smtClean="0">
                <a:latin typeface="宋体" panose="02010600030101010101" pitchFamily="2" charset="-122"/>
                <a:ea typeface="宋体" panose="02010600030101010101" pitchFamily="2" charset="-122"/>
              </a:rPr>
              <a:t>设备状态</a:t>
            </a:r>
            <a:endParaRPr lang="en-US" altLang="zh-CN"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流程</a:t>
            </a:r>
            <a:r>
              <a:rPr lang="zh-CN" altLang="en-US" dirty="0" smtClean="0">
                <a:latin typeface="宋体" panose="02010600030101010101" pitchFamily="2" charset="-122"/>
                <a:ea typeface="宋体" panose="02010600030101010101" pitchFamily="2" charset="-122"/>
              </a:rPr>
              <a:t>过程控制</a:t>
            </a:r>
            <a:endParaRPr lang="en-US" altLang="zh-CN"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环境监测</a:t>
            </a:r>
            <a:endParaRPr lang="en-US" altLang="zh-CN" dirty="0" smtClean="0">
              <a:latin typeface="宋体" panose="02010600030101010101" pitchFamily="2" charset="-122"/>
              <a:ea typeface="宋体" panose="02010600030101010101" pitchFamily="2" charset="-122"/>
            </a:endParaRPr>
          </a:p>
          <a:p>
            <a:endParaRPr lang="en-US" altLang="zh-CN" sz="3200" dirty="0" smtClean="0">
              <a:latin typeface="宋体" panose="02010600030101010101" pitchFamily="2" charset="-122"/>
              <a:ea typeface="宋体" panose="02010600030101010101" pitchFamily="2" charset="-122"/>
            </a:endParaRPr>
          </a:p>
          <a:p>
            <a:pPr lvl="1"/>
            <a:endParaRPr lang="en-US" altLang="zh-CN" sz="3200" dirty="0" smtClean="0">
              <a:latin typeface="宋体" panose="02010600030101010101" pitchFamily="2" charset="-122"/>
              <a:ea typeface="宋体" panose="02010600030101010101" pitchFamily="2" charset="-122"/>
            </a:endParaRPr>
          </a:p>
          <a:p>
            <a:pPr lvl="1"/>
            <a:endParaRPr lang="en-US" altLang="zh-CN" sz="3200" dirty="0" smtClean="0">
              <a:latin typeface="宋体" panose="02010600030101010101" pitchFamily="2" charset="-122"/>
              <a:ea typeface="宋体" panose="02010600030101010101" pitchFamily="2" charset="-122"/>
            </a:endParaRPr>
          </a:p>
          <a:p>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14971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85" y="41275"/>
            <a:ext cx="9166860" cy="568325"/>
          </a:xfrm>
        </p:spPr>
        <p:txBody>
          <a:bodyPr/>
          <a:lstStyle/>
          <a:p>
            <a:r>
              <a:rPr lang="zh-CN" altLang="en-US" sz="4000" dirty="0" smtClean="0">
                <a:latin typeface="宋体" panose="02010600030101010101" pitchFamily="2" charset="-122"/>
                <a:ea typeface="宋体" panose="02010600030101010101" pitchFamily="2" charset="-122"/>
              </a:rPr>
              <a:t>数据及数据分类</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245745" y="609600"/>
            <a:ext cx="8822055" cy="5867400"/>
          </a:xfrm>
        </p:spPr>
        <p:txBody>
          <a:bodyPr/>
          <a:lstStyle/>
          <a:p>
            <a:pPr marL="0" indent="0">
              <a:buNone/>
            </a:pPr>
            <a:r>
              <a:rPr lang="en-US" altLang="zh-CN" sz="3200" dirty="0" smtClean="0">
                <a:latin typeface="宋体" panose="02010600030101010101" pitchFamily="2" charset="-122"/>
                <a:ea typeface="宋体" panose="02010600030101010101" pitchFamily="2" charset="-122"/>
              </a:rPr>
              <a:t>3</a:t>
            </a:r>
            <a:r>
              <a:rPr lang="zh-CN" altLang="en-US" sz="3200" dirty="0" smtClean="0">
                <a:latin typeface="宋体" panose="02010600030101010101" pitchFamily="2" charset="-122"/>
                <a:ea typeface="宋体" panose="02010600030101010101" pitchFamily="2" charset="-122"/>
              </a:rPr>
              <a:t>）按照数据类型分类</a:t>
            </a:r>
            <a:endParaRPr lang="en-US" altLang="zh-CN" sz="3200" dirty="0" smtClean="0">
              <a:latin typeface="宋体" panose="02010600030101010101" pitchFamily="2" charset="-122"/>
              <a:ea typeface="宋体" panose="02010600030101010101" pitchFamily="2" charset="-122"/>
            </a:endParaRPr>
          </a:p>
          <a:p>
            <a:r>
              <a:rPr lang="zh-CN" altLang="en-US" sz="3200" dirty="0" smtClean="0">
                <a:latin typeface="宋体" panose="02010600030101010101" pitchFamily="2" charset="-122"/>
                <a:ea typeface="宋体" panose="02010600030101010101" pitchFamily="2" charset="-122"/>
              </a:rPr>
              <a:t>结构化数据</a:t>
            </a:r>
            <a:endParaRPr lang="en-US" altLang="zh-CN" sz="3200"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数据</a:t>
            </a:r>
            <a:r>
              <a:rPr lang="zh-CN" altLang="en-US" dirty="0" smtClean="0">
                <a:latin typeface="宋体" panose="02010600030101010101" pitchFamily="2" charset="-122"/>
                <a:ea typeface="宋体" panose="02010600030101010101" pitchFamily="2" charset="-122"/>
              </a:rPr>
              <a:t>元素之间的语义关系清晰简单</a:t>
            </a:r>
            <a:endParaRPr lang="en-US" altLang="zh-CN"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语义</a:t>
            </a:r>
            <a:r>
              <a:rPr lang="zh-CN" altLang="en-US" dirty="0" smtClean="0">
                <a:latin typeface="宋体" panose="02010600030101010101" pitchFamily="2" charset="-122"/>
                <a:ea typeface="宋体" panose="02010600030101010101" pitchFamily="2" charset="-122"/>
              </a:rPr>
              <a:t>关系可形式化表达</a:t>
            </a:r>
            <a:endParaRPr lang="en-US" altLang="zh-CN" dirty="0" smtClean="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结构化数据，即行数据</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存储在关系型数据库中</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可以用二维表结构来逻辑表达实现的数据，例如</a:t>
            </a:r>
            <a:r>
              <a:rPr lang="en-US" altLang="zh-CN" dirty="0">
                <a:latin typeface="宋体" panose="02010600030101010101" pitchFamily="2" charset="-122"/>
                <a:ea typeface="宋体" panose="02010600030101010101" pitchFamily="2" charset="-122"/>
              </a:rPr>
              <a:t>Oracle</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DB2</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SQL Server</a:t>
            </a:r>
            <a:r>
              <a:rPr lang="zh-CN" altLang="zh-CN" dirty="0">
                <a:latin typeface="宋体" panose="02010600030101010101" pitchFamily="2" charset="-122"/>
                <a:ea typeface="宋体" panose="02010600030101010101" pitchFamily="2" charset="-122"/>
              </a:rPr>
              <a:t>等数据库中的</a:t>
            </a:r>
            <a:r>
              <a:rPr lang="zh-CN" altLang="zh-CN" dirty="0" smtClean="0">
                <a:latin typeface="宋体" panose="02010600030101010101" pitchFamily="2" charset="-122"/>
                <a:ea typeface="宋体" panose="02010600030101010101" pitchFamily="2" charset="-122"/>
              </a:rPr>
              <a:t>数据</a:t>
            </a:r>
            <a:endParaRPr lang="en-US" altLang="zh-CN" dirty="0" smtClean="0">
              <a:latin typeface="宋体" panose="02010600030101010101" pitchFamily="2" charset="-122"/>
              <a:ea typeface="宋体" panose="02010600030101010101" pitchFamily="2" charset="-122"/>
            </a:endParaRPr>
          </a:p>
        </p:txBody>
      </p:sp>
      <p:grpSp>
        <p:nvGrpSpPr>
          <p:cNvPr id="4" name="Group 3"/>
          <p:cNvGrpSpPr/>
          <p:nvPr/>
        </p:nvGrpSpPr>
        <p:grpSpPr bwMode="auto">
          <a:xfrm>
            <a:off x="5191808" y="4114800"/>
            <a:ext cx="3618865" cy="2383155"/>
            <a:chOff x="0" y="436"/>
            <a:chExt cx="5949" cy="3884"/>
          </a:xfrm>
        </p:grpSpPr>
        <p:pic>
          <p:nvPicPr>
            <p:cNvPr id="5" name="Picture 4"/>
            <p:cNvPicPr>
              <a:picLocks noChangeAspect="1" noChangeArrowheads="1"/>
            </p:cNvPicPr>
            <p:nvPr/>
          </p:nvPicPr>
          <p:blipFill>
            <a:blip r:embed="rId2" cstate="print">
              <a:lum bright="-18000" contrast="18000"/>
              <a:extLst>
                <a:ext uri="{28A0092B-C50C-407E-A947-70E740481C1C}">
                  <a14:useLocalDpi xmlns:a14="http://schemas.microsoft.com/office/drawing/2010/main" val="0"/>
                </a:ext>
              </a:extLst>
            </a:blip>
            <a:srcRect/>
            <a:stretch>
              <a:fillRect/>
            </a:stretch>
          </p:blipFill>
          <p:spPr bwMode="auto">
            <a:xfrm>
              <a:off x="0" y="436"/>
              <a:ext cx="5949" cy="3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 y="845"/>
              <a:ext cx="1146" cy="33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 y="845"/>
              <a:ext cx="576" cy="33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9" y="845"/>
              <a:ext cx="1644" cy="33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135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85" y="41275"/>
            <a:ext cx="9180195" cy="581660"/>
          </a:xfrm>
        </p:spPr>
        <p:txBody>
          <a:bodyPr/>
          <a:lstStyle/>
          <a:p>
            <a:r>
              <a:rPr lang="zh-CN" altLang="en-US" sz="4000" dirty="0" smtClean="0">
                <a:latin typeface="宋体" panose="02010600030101010101" pitchFamily="2" charset="-122"/>
                <a:ea typeface="宋体" panose="02010600030101010101" pitchFamily="2" charset="-122"/>
              </a:rPr>
              <a:t>数据及数据分类</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232410" y="622300"/>
            <a:ext cx="8835390" cy="5854700"/>
          </a:xfrm>
        </p:spPr>
        <p:txBody>
          <a:bodyPr/>
          <a:lstStyle/>
          <a:p>
            <a:pPr marL="0" indent="0">
              <a:buNone/>
            </a:pPr>
            <a:r>
              <a:rPr lang="en-US" altLang="zh-CN" sz="3200" dirty="0" smtClean="0">
                <a:latin typeface="宋体" panose="02010600030101010101" pitchFamily="2" charset="-122"/>
                <a:ea typeface="宋体" panose="02010600030101010101" pitchFamily="2" charset="-122"/>
              </a:rPr>
              <a:t>3</a:t>
            </a:r>
            <a:r>
              <a:rPr lang="zh-CN" altLang="en-US" sz="3200" dirty="0" smtClean="0">
                <a:latin typeface="宋体" panose="02010600030101010101" pitchFamily="2" charset="-122"/>
                <a:ea typeface="宋体" panose="02010600030101010101" pitchFamily="2" charset="-122"/>
              </a:rPr>
              <a:t>）按照数据类型分类</a:t>
            </a:r>
            <a:endParaRPr lang="en-US" altLang="zh-CN" sz="3200" dirty="0" smtClean="0">
              <a:latin typeface="宋体" panose="02010600030101010101" pitchFamily="2" charset="-122"/>
              <a:ea typeface="宋体" panose="02010600030101010101" pitchFamily="2" charset="-122"/>
            </a:endParaRPr>
          </a:p>
          <a:p>
            <a:r>
              <a:rPr lang="zh-CN" altLang="en-US" sz="3200" dirty="0" smtClean="0">
                <a:latin typeface="宋体" panose="02010600030101010101" pitchFamily="2" charset="-122"/>
                <a:ea typeface="宋体" panose="02010600030101010101" pitchFamily="2" charset="-122"/>
              </a:rPr>
              <a:t>半结构化数据</a:t>
            </a:r>
            <a:endParaRPr lang="en-US" altLang="zh-CN" sz="3200"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宏观结构清晰</a:t>
            </a:r>
            <a:endParaRPr lang="en-US" altLang="zh-CN" dirty="0" smtClean="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微观</a:t>
            </a:r>
            <a:r>
              <a:rPr lang="zh-CN" altLang="en-US" dirty="0" smtClean="0">
                <a:latin typeface="宋体" panose="02010600030101010101" pitchFamily="2" charset="-122"/>
                <a:ea typeface="宋体" panose="02010600030101010101" pitchFamily="2" charset="-122"/>
              </a:rPr>
              <a:t>结构语义复杂</a:t>
            </a:r>
            <a:endParaRPr lang="en-US" altLang="zh-CN" dirty="0" smtClean="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半结构化，字段可根据需要扩充，即字段数目不定，可称为半结构化数据，</a:t>
            </a:r>
            <a:r>
              <a:rPr lang="zh-CN" altLang="zh-CN" dirty="0" smtClean="0">
                <a:latin typeface="宋体" panose="02010600030101010101" pitchFamily="2" charset="-122"/>
                <a:ea typeface="宋体" panose="02010600030101010101" pitchFamily="2" charset="-122"/>
              </a:rPr>
              <a:t>例如</a:t>
            </a:r>
            <a:r>
              <a:rPr lang="en-US" altLang="zh-CN" dirty="0" smtClean="0">
                <a:latin typeface="宋体" panose="02010600030101010101" pitchFamily="2" charset="-122"/>
                <a:ea typeface="宋体" panose="02010600030101010101" pitchFamily="2" charset="-122"/>
              </a:rPr>
              <a:t>XML</a:t>
            </a:r>
            <a:r>
              <a:rPr lang="zh-CN" altLang="zh-CN" dirty="0">
                <a:latin typeface="宋体" panose="02010600030101010101" pitchFamily="2" charset="-122"/>
                <a:ea typeface="宋体" panose="02010600030101010101" pitchFamily="2" charset="-122"/>
              </a:rPr>
              <a:t>，具有一定格式的文本</a:t>
            </a:r>
            <a:endParaRPr lang="en-US" altLang="zh-CN" dirty="0" smtClean="0">
              <a:latin typeface="宋体" panose="02010600030101010101" pitchFamily="2" charset="-122"/>
              <a:ea typeface="宋体" panose="02010600030101010101" pitchFamily="2"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962400"/>
            <a:ext cx="395655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16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 y="13335"/>
            <a:ext cx="9142095" cy="558800"/>
          </a:xfrm>
        </p:spPr>
        <p:txBody>
          <a:bodyPr/>
          <a:lstStyle/>
          <a:p>
            <a:r>
              <a:rPr lang="zh-CN" altLang="en-US" sz="4000" dirty="0" smtClean="0">
                <a:latin typeface="宋体" panose="02010600030101010101" pitchFamily="2" charset="-122"/>
                <a:ea typeface="宋体" panose="02010600030101010101" pitchFamily="2" charset="-122"/>
              </a:rPr>
              <a:t>数据及数据分类</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219075" y="661670"/>
            <a:ext cx="8771890" cy="5815330"/>
          </a:xfrm>
        </p:spPr>
        <p:txBody>
          <a:bodyPr/>
          <a:lstStyle/>
          <a:p>
            <a:pPr marL="0" indent="0">
              <a:buNone/>
            </a:pPr>
            <a:r>
              <a:rPr lang="en-US" altLang="zh-CN" sz="3200" dirty="0" smtClean="0">
                <a:latin typeface="宋体" panose="02010600030101010101" pitchFamily="2" charset="-122"/>
                <a:ea typeface="宋体" panose="02010600030101010101" pitchFamily="2" charset="-122"/>
              </a:rPr>
              <a:t>3</a:t>
            </a:r>
            <a:r>
              <a:rPr lang="zh-CN" altLang="en-US" sz="3200" dirty="0" smtClean="0">
                <a:latin typeface="宋体" panose="02010600030101010101" pitchFamily="2" charset="-122"/>
                <a:ea typeface="宋体" panose="02010600030101010101" pitchFamily="2" charset="-122"/>
              </a:rPr>
              <a:t>）按照数据类型分类</a:t>
            </a:r>
            <a:endParaRPr lang="en-US" altLang="zh-CN" sz="3200" dirty="0" smtClean="0">
              <a:latin typeface="宋体" panose="02010600030101010101" pitchFamily="2" charset="-122"/>
              <a:ea typeface="宋体" panose="02010600030101010101" pitchFamily="2" charset="-122"/>
            </a:endParaRPr>
          </a:p>
          <a:p>
            <a:r>
              <a:rPr lang="zh-CN" altLang="en-US" sz="3200" dirty="0" smtClean="0">
                <a:latin typeface="宋体" panose="02010600030101010101" pitchFamily="2" charset="-122"/>
                <a:ea typeface="宋体" panose="02010600030101010101" pitchFamily="2" charset="-122"/>
              </a:rPr>
              <a:t>非结构化数据</a:t>
            </a:r>
            <a:endParaRPr lang="en-US" altLang="zh-CN" sz="3200"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音频，文本</a:t>
            </a:r>
            <a:endParaRPr lang="en-US" altLang="zh-CN" dirty="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图片</a:t>
            </a:r>
            <a:endParaRPr lang="en-US" altLang="zh-CN" dirty="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视频</a:t>
            </a:r>
            <a:endParaRPr lang="en-US" altLang="zh-CN" dirty="0" smtClean="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非结构化：无法用数字或统一的结构表示，例如</a:t>
            </a:r>
            <a:r>
              <a:rPr lang="en-US" altLang="zh-CN" dirty="0">
                <a:latin typeface="宋体" panose="02010600030101010101" pitchFamily="2" charset="-122"/>
                <a:ea typeface="宋体" panose="02010600030101010101" pitchFamily="2" charset="-122"/>
              </a:rPr>
              <a:t>Web</a:t>
            </a:r>
            <a:r>
              <a:rPr lang="zh-CN" altLang="zh-CN" dirty="0">
                <a:latin typeface="宋体" panose="02010600030101010101" pitchFamily="2" charset="-122"/>
                <a:ea typeface="宋体" panose="02010600030101010101" pitchFamily="2" charset="-122"/>
              </a:rPr>
              <a:t>页面，文本，视频，音频，图像等。</a:t>
            </a:r>
          </a:p>
          <a:p>
            <a:pPr lvl="1"/>
            <a:endParaRPr lang="en-US" altLang="zh-CN" sz="3200" dirty="0" smtClean="0">
              <a:latin typeface="宋体" panose="02010600030101010101" pitchFamily="2" charset="-122"/>
              <a:ea typeface="宋体" panose="02010600030101010101" pitchFamily="2" charset="-122"/>
            </a:endParaRPr>
          </a:p>
          <a:p>
            <a:pPr lvl="1"/>
            <a:endParaRPr lang="en-US" altLang="zh-CN" sz="3200" dirty="0" smtClean="0">
              <a:latin typeface="宋体" panose="02010600030101010101" pitchFamily="2" charset="-122"/>
              <a:ea typeface="宋体" panose="02010600030101010101" pitchFamily="2" charset="-122"/>
            </a:endParaRPr>
          </a:p>
          <a:p>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87763984"/>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3057</Words>
  <Application>Microsoft Office PowerPoint</Application>
  <PresentationFormat>全屏显示(4:3)</PresentationFormat>
  <Paragraphs>438</Paragraphs>
  <Slides>48</Slides>
  <Notes>24</Notes>
  <HiddenSlides>0</HiddenSlides>
  <MMClips>0</MMClips>
  <ScaleCrop>false</ScaleCrop>
  <HeadingPairs>
    <vt:vector size="6" baseType="variant">
      <vt:variant>
        <vt:lpstr>主题</vt:lpstr>
      </vt:variant>
      <vt:variant>
        <vt:i4>1</vt:i4>
      </vt:variant>
      <vt:variant>
        <vt:lpstr>嵌入 OLE 服务器</vt:lpstr>
      </vt:variant>
      <vt:variant>
        <vt:i4>8</vt:i4>
      </vt:variant>
      <vt:variant>
        <vt:lpstr>幻灯片标题</vt:lpstr>
      </vt:variant>
      <vt:variant>
        <vt:i4>48</vt:i4>
      </vt:variant>
    </vt:vector>
  </HeadingPairs>
  <TitlesOfParts>
    <vt:vector size="57" baseType="lpstr">
      <vt:lpstr>自定义设计方案</vt:lpstr>
      <vt:lpstr>ｸﾘｯﾌﾟ</vt:lpstr>
      <vt:lpstr>CorelDRAW! Graphic</vt:lpstr>
      <vt:lpstr>位图图像</vt:lpstr>
      <vt:lpstr>VISIO</vt:lpstr>
      <vt:lpstr>Bitmap Image</vt:lpstr>
      <vt:lpstr>Microsoft Word Picture</vt:lpstr>
      <vt:lpstr>Clip</vt:lpstr>
      <vt:lpstr>Visio</vt:lpstr>
      <vt:lpstr>数据挖掘与知识发现 （基于认知的复杂数据对象的知识发现技术）</vt:lpstr>
      <vt:lpstr>联系方式</vt:lpstr>
      <vt:lpstr>数据、信息、知识</vt:lpstr>
      <vt:lpstr>数据、信息、知识的关系</vt:lpstr>
      <vt:lpstr>数据分类</vt:lpstr>
      <vt:lpstr>数据及数据分类</vt:lpstr>
      <vt:lpstr>数据及数据分类</vt:lpstr>
      <vt:lpstr>数据及数据分类</vt:lpstr>
      <vt:lpstr>数据及数据分类</vt:lpstr>
      <vt:lpstr>PowerPoint 演示文稿</vt:lpstr>
      <vt:lpstr>实例—非结构化数据 </vt:lpstr>
      <vt:lpstr>实例——非结构化数据</vt:lpstr>
      <vt:lpstr>实例——大数据</vt:lpstr>
      <vt:lpstr>PowerPoint 演示文稿</vt:lpstr>
      <vt:lpstr>PowerPoint 演示文稿</vt:lpstr>
      <vt:lpstr>PowerPoint 演示文稿</vt:lpstr>
      <vt:lpstr>PowerPoint 演示文稿</vt:lpstr>
      <vt:lpstr>PowerPoint 演示文稿</vt:lpstr>
      <vt:lpstr>统计描述</vt:lpstr>
      <vt:lpstr>统计描述</vt:lpstr>
      <vt:lpstr>数据分析——统计描述</vt:lpstr>
      <vt:lpstr>医案（病历）</vt:lpstr>
      <vt:lpstr>辨证论治-深层理解</vt:lpstr>
      <vt:lpstr>PowerPoint 演示文稿</vt:lpstr>
      <vt:lpstr>PowerPoint 演示文稿</vt:lpstr>
      <vt:lpstr>语义分析</vt:lpstr>
      <vt:lpstr>语义分析</vt:lpstr>
      <vt:lpstr>图象分析</vt:lpstr>
      <vt:lpstr>图像分析</vt:lpstr>
      <vt:lpstr>图像处理</vt:lpstr>
      <vt:lpstr>行为分析</vt:lpstr>
      <vt:lpstr>PowerPoint 演示文稿</vt:lpstr>
      <vt:lpstr>PowerPoint 演示文稿</vt:lpstr>
      <vt:lpstr>行为分析</vt:lpstr>
      <vt:lpstr>PowerPoint 演示文稿</vt:lpstr>
      <vt:lpstr>PowerPoint 演示文稿</vt:lpstr>
      <vt:lpstr>微博-强关系分析</vt:lpstr>
      <vt:lpstr>微博—Follow关系分析</vt:lpstr>
      <vt:lpstr>网页—关系分析</vt:lpstr>
      <vt:lpstr>文献—引文分析</vt:lpstr>
      <vt:lpstr>文献—引文分析</vt:lpstr>
      <vt:lpstr>行为分析</vt:lpstr>
      <vt:lpstr>行为分析</vt:lpstr>
      <vt:lpstr>数据挖掘与知识发现</vt:lpstr>
      <vt:lpstr>广泛的应用</vt:lpstr>
      <vt:lpstr>数据挖掘与知识发现</vt:lpstr>
      <vt:lpstr>数学体系与数据挖掘</vt:lpstr>
      <vt:lpstr>参考资料</vt:lpstr>
    </vt:vector>
  </TitlesOfParts>
  <Company>KMT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Coins And Clouds</dc:title>
  <dc:creator>KMT Software, Inc.</dc:creator>
  <cp:keywords>exciting online presentation communicate impactful exchange information broadcast collaborate on-screen projector white</cp:keywords>
  <dc:description>This template is ideal for your finance related presentations.</dc:description>
  <cp:lastModifiedBy>lenovo</cp:lastModifiedBy>
  <cp:revision>598</cp:revision>
  <dcterms:created xsi:type="dcterms:W3CDTF">1999-05-14T23:51:00Z</dcterms:created>
  <dcterms:modified xsi:type="dcterms:W3CDTF">2016-11-10T08:50:07Z</dcterms:modified>
  <cp:category>Finance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t:lpwstr>Coins And Clouds</vt:lpwstr>
  </property>
  <property fmtid="{D5CDD505-2E9C-101B-9397-08002B2CF9AE}" pid="3" name="Style">
    <vt:lpwstr>P</vt:lpwstr>
  </property>
  <property fmtid="{D5CDD505-2E9C-101B-9397-08002B2CF9AE}" pid="4" name="Folder">
    <vt:lpwstr>Finance</vt:lpwstr>
  </property>
  <property fmtid="{D5CDD505-2E9C-101B-9397-08002B2CF9AE}" pid="5" name="Attribution">
    <vt:lpwstr>Copyright © 2005 KMT Software, Inc.</vt:lpwstr>
  </property>
  <property fmtid="{D5CDD505-2E9C-101B-9397-08002B2CF9AE}" pid="6" name="KSOProductBuildVer">
    <vt:lpwstr>2052-10.1.0.5975</vt:lpwstr>
  </property>
</Properties>
</file>